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5" r:id="rId1"/>
  </p:sldMasterIdLst>
  <p:notesMasterIdLst>
    <p:notesMasterId r:id="rId28"/>
  </p:notesMasterIdLst>
  <p:sldIdLst>
    <p:sldId id="275" r:id="rId2"/>
    <p:sldId id="288" r:id="rId3"/>
    <p:sldId id="258" r:id="rId4"/>
    <p:sldId id="276" r:id="rId5"/>
    <p:sldId id="284" r:id="rId6"/>
    <p:sldId id="286" r:id="rId7"/>
    <p:sldId id="296" r:id="rId8"/>
    <p:sldId id="289" r:id="rId9"/>
    <p:sldId id="290" r:id="rId10"/>
    <p:sldId id="277" r:id="rId11"/>
    <p:sldId id="293" r:id="rId12"/>
    <p:sldId id="278" r:id="rId13"/>
    <p:sldId id="266" r:id="rId14"/>
    <p:sldId id="267" r:id="rId15"/>
    <p:sldId id="279" r:id="rId16"/>
    <p:sldId id="287" r:id="rId17"/>
    <p:sldId id="297" r:id="rId18"/>
    <p:sldId id="295" r:id="rId19"/>
    <p:sldId id="420" r:id="rId20"/>
    <p:sldId id="257" r:id="rId21"/>
    <p:sldId id="349" r:id="rId22"/>
    <p:sldId id="282" r:id="rId23"/>
    <p:sldId id="281" r:id="rId24"/>
    <p:sldId id="280" r:id="rId25"/>
    <p:sldId id="283" r:id="rId26"/>
    <p:sldId id="273" r:id="rId27"/>
  </p:sldIdLst>
  <p:sldSz cx="12188825" cy="6858000"/>
  <p:notesSz cx="6858000" cy="9144000"/>
  <p:embeddedFontLst>
    <p:embeddedFont>
      <p:font typeface="Calibri" panose="020F0502020204030204" pitchFamily="34" charset="0"/>
      <p:regular r:id="rId29"/>
      <p:bold r:id="rId30"/>
      <p:italic r:id="rId31"/>
      <p:boldItalic r:id="rId32"/>
    </p:embeddedFont>
    <p:embeddedFont>
      <p:font typeface="Consolas" panose="020B0609020204030204" pitchFamily="49" charset="0"/>
      <p:regular r:id="rId33"/>
      <p:bold r:id="rId34"/>
      <p:italic r:id="rId35"/>
      <p:boldItalic r:id="rId36"/>
    </p:embeddedFont>
    <p:embeddedFont>
      <p:font typeface="Corbel" panose="020B0503020204020204" pitchFamily="34" charset="0"/>
      <p:regular r:id="rId37"/>
      <p:bold r:id="rId38"/>
      <p:italic r:id="rId39"/>
      <p:boldItalic r:id="rId40"/>
    </p:embeddedFont>
    <p:embeddedFont>
      <p:font typeface="Noto Sans Symbols" panose="020B0604020202020204" charset="0"/>
      <p:regular r:id="rId41"/>
      <p:bold r:id="rId42"/>
    </p:embeddedFont>
    <p:embeddedFont>
      <p:font typeface="Wingdings 2" panose="05020102010507070707" pitchFamily="18" charset="2"/>
      <p:regular r:id="rId4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3A3A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19" d="100"/>
          <a:sy n="119" d="100"/>
        </p:scale>
        <p:origin x="156" y="114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42" Type="http://schemas.openxmlformats.org/officeDocument/2006/relationships/font" Target="fonts/font14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41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font" Target="fonts/font1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2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2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40344168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9" name="Shape 89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Shape 90"/>
          <p:cNvSpPr txBox="1">
            <a:spLocks noGrp="1"/>
          </p:cNvSpPr>
          <p:nvPr>
            <p:ph type="ftr" idx="11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Software University Foundation – </a:t>
            </a:r>
            <a:r>
              <a:rPr lang="en-US" sz="10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http://softuni.org</a:t>
            </a:r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the </a:t>
            </a:r>
            <a:r>
              <a:rPr lang="en-US" sz="10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Creative Commons Attribution-NonCommercial-ShareAlike</a:t>
            </a:r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license.</a:t>
            </a:r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Shape 91"/>
          <p:cNvSpPr txBox="1">
            <a:spLocks noGrp="1"/>
          </p:cNvSpPr>
          <p:nvPr>
            <p:ph type="sldNum" idx="12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306607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28" name="Shape 228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" name="Shape 229"/>
          <p:cNvSpPr txBox="1">
            <a:spLocks noGrp="1"/>
          </p:cNvSpPr>
          <p:nvPr>
            <p:ph type="ftr" idx="11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http://softuni.org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the </a:t>
            </a:r>
            <a:r>
              <a:rPr lang="en-US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Creative Commons Attribution-NonCommercial-ShareAlike</a:t>
            </a: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license.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Shape 230"/>
          <p:cNvSpPr txBox="1">
            <a:spLocks noGrp="1"/>
          </p:cNvSpPr>
          <p:nvPr>
            <p:ph type="sldNum" idx="12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26</a:t>
            </a:fld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65686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2" name="Shape 142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Shape 143"/>
          <p:cNvSpPr txBox="1">
            <a:spLocks noGrp="1"/>
          </p:cNvSpPr>
          <p:nvPr>
            <p:ph type="sldNum" idx="12"/>
          </p:nvPr>
        </p:nvSpPr>
        <p:spPr>
          <a:xfrm>
            <a:off x="6308999" y="8747999"/>
            <a:ext cx="547500" cy="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Shape 144"/>
          <p:cNvSpPr txBox="1">
            <a:spLocks noGrp="1"/>
          </p:cNvSpPr>
          <p:nvPr>
            <p:ph type="ftr" idx="11"/>
          </p:nvPr>
        </p:nvSpPr>
        <p:spPr>
          <a:xfrm>
            <a:off x="-1" y="8747999"/>
            <a:ext cx="6309000" cy="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Software University Foundation – </a:t>
            </a:r>
            <a:r>
              <a:rPr lang="en-US" sz="10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http://softuni.org</a:t>
            </a:r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the </a:t>
            </a:r>
            <a:r>
              <a:rPr lang="en-US" sz="10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Creative Commons Attribution-NonCommercial-ShareAlike</a:t>
            </a:r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license.</a:t>
            </a:r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152922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Shape 15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598238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Shape 16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810688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94" name="Shape 194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Shape 195"/>
          <p:cNvSpPr txBox="1">
            <a:spLocks noGrp="1"/>
          </p:cNvSpPr>
          <p:nvPr>
            <p:ph type="sldNum" idx="12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17</a:t>
            </a:fld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Shape 196"/>
          <p:cNvSpPr txBox="1">
            <a:spLocks noGrp="1"/>
          </p:cNvSpPr>
          <p:nvPr>
            <p:ph type="ftr" idx="11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Software University Foundation – </a:t>
            </a:r>
            <a:r>
              <a:rPr lang="en-US" sz="10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http://softuni.org</a:t>
            </a:r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the </a:t>
            </a:r>
            <a:r>
              <a:rPr lang="en-US" sz="10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Creative Commons Attribution-NonCommercial-ShareAlike</a:t>
            </a:r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license.</a:t>
            </a:r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523745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2" name="Shape 142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Shape 143"/>
          <p:cNvSpPr txBox="1">
            <a:spLocks noGrp="1"/>
          </p:cNvSpPr>
          <p:nvPr>
            <p:ph type="sldNum" idx="12"/>
          </p:nvPr>
        </p:nvSpPr>
        <p:spPr>
          <a:xfrm>
            <a:off x="6308999" y="8747999"/>
            <a:ext cx="547500" cy="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18</a:t>
            </a:fld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Shape 144"/>
          <p:cNvSpPr txBox="1">
            <a:spLocks noGrp="1"/>
          </p:cNvSpPr>
          <p:nvPr>
            <p:ph type="ftr" idx="11"/>
          </p:nvPr>
        </p:nvSpPr>
        <p:spPr>
          <a:xfrm>
            <a:off x="-1" y="8747999"/>
            <a:ext cx="6309000" cy="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Software University Foundation – </a:t>
            </a:r>
            <a:r>
              <a:rPr lang="en-US" sz="10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http://softuni.org</a:t>
            </a:r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the </a:t>
            </a:r>
            <a:r>
              <a:rPr lang="en-US" sz="10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Creative Commons Attribution-NonCommercial-ShareAlike</a:t>
            </a:r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license.</a:t>
            </a:r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131231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" name="Shape 80"/>
          <p:cNvSpPr txBox="1">
            <a:spLocks noGrp="1"/>
          </p:cNvSpPr>
          <p:nvPr>
            <p:ph type="sldNum" idx="12"/>
          </p:nvPr>
        </p:nvSpPr>
        <p:spPr>
          <a:xfrm>
            <a:off x="6308999" y="8747999"/>
            <a:ext cx="547500" cy="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</a:t>
            </a:fld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" name="Shape 81"/>
          <p:cNvSpPr txBox="1">
            <a:spLocks noGrp="1"/>
          </p:cNvSpPr>
          <p:nvPr>
            <p:ph type="ftr" idx="11"/>
          </p:nvPr>
        </p:nvSpPr>
        <p:spPr>
          <a:xfrm>
            <a:off x="-1" y="8747999"/>
            <a:ext cx="6309000" cy="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Software University Foundation – </a:t>
            </a:r>
            <a:r>
              <a:rPr lang="en-US" sz="10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http://softuni.org</a:t>
            </a:r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the </a:t>
            </a:r>
            <a:r>
              <a:rPr lang="en-US" sz="10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Creative Commons Attribution-NonCommercial-ShareAlike</a:t>
            </a:r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license.</a:t>
            </a:r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733920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49617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25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89384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image" Target="../media/image1.emf"/><Relationship Id="rId16" Type="http://schemas.openxmlformats.org/officeDocument/2006/relationships/image" Target="../media/image2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10" Type="http://schemas.openxmlformats.org/officeDocument/2006/relationships/image" Target="../media/image21.png"/><Relationship Id="rId4" Type="http://schemas.openxmlformats.org/officeDocument/2006/relationships/image" Target="../media/image14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eg"/><Relationship Id="rId13" Type="http://schemas.openxmlformats.org/officeDocument/2006/relationships/hyperlink" Target="http://smartit.bg/" TargetMode="External"/><Relationship Id="rId3" Type="http://schemas.openxmlformats.org/officeDocument/2006/relationships/hyperlink" Target="https://aeternity.com/" TargetMode="External"/><Relationship Id="rId7" Type="http://schemas.openxmlformats.org/officeDocument/2006/relationships/hyperlink" Target="https://www.liebherr.com/en/deu/start/start-page.html" TargetMode="External"/><Relationship Id="rId12" Type="http://schemas.openxmlformats.org/officeDocument/2006/relationships/image" Target="../media/image32.png"/><Relationship Id="rId2" Type="http://schemas.openxmlformats.org/officeDocument/2006/relationships/image" Target="../media/image1.emf"/><Relationship Id="rId16" Type="http://schemas.microsoft.com/office/2007/relationships/hdphoto" Target="../media/hdphoto1.wdp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9.png"/><Relationship Id="rId11" Type="http://schemas.openxmlformats.org/officeDocument/2006/relationships/hyperlink" Target="https://www.sbtech.com/" TargetMode="External"/><Relationship Id="rId5" Type="http://schemas.openxmlformats.org/officeDocument/2006/relationships/hyperlink" Target="codexio.bg" TargetMode="External"/><Relationship Id="rId15" Type="http://schemas.openxmlformats.org/officeDocument/2006/relationships/image" Target="../media/image8.png"/><Relationship Id="rId10" Type="http://schemas.openxmlformats.org/officeDocument/2006/relationships/image" Target="../media/image31.png"/><Relationship Id="rId4" Type="http://schemas.openxmlformats.org/officeDocument/2006/relationships/image" Target="../media/image28.png"/><Relationship Id="rId9" Type="http://schemas.openxmlformats.org/officeDocument/2006/relationships/hyperlink" Target="http://www.telenor.bg/" TargetMode="External"/><Relationship Id="rId14" Type="http://schemas.openxmlformats.org/officeDocument/2006/relationships/image" Target="../media/image33.png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hyperlink" Target="https://www.superhosting.bg/" TargetMode="External"/><Relationship Id="rId3" Type="http://schemas.openxmlformats.org/officeDocument/2006/relationships/hyperlink" Target="http://www.infragistics.com/" TargetMode="External"/><Relationship Id="rId7" Type="http://schemas.openxmlformats.org/officeDocument/2006/relationships/hyperlink" Target="https://www.softwaregroup.com/" TargetMode="External"/><Relationship Id="rId12" Type="http://schemas.openxmlformats.org/officeDocument/2006/relationships/image" Target="../media/image38.png"/><Relationship Id="rId2" Type="http://schemas.openxmlformats.org/officeDocument/2006/relationships/image" Target="../media/image1.emf"/><Relationship Id="rId16" Type="http://schemas.microsoft.com/office/2007/relationships/hdphoto" Target="../media/hdphoto1.wdp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5.png"/><Relationship Id="rId11" Type="http://schemas.openxmlformats.org/officeDocument/2006/relationships/hyperlink" Target="https://netpeak.bg/" TargetMode="External"/><Relationship Id="rId5" Type="http://schemas.openxmlformats.org/officeDocument/2006/relationships/hyperlink" Target="https://www.indeavr.com/en" TargetMode="External"/><Relationship Id="rId15" Type="http://schemas.openxmlformats.org/officeDocument/2006/relationships/image" Target="../media/image8.png"/><Relationship Id="rId10" Type="http://schemas.openxmlformats.org/officeDocument/2006/relationships/image" Target="../media/image37.png"/><Relationship Id="rId4" Type="http://schemas.openxmlformats.org/officeDocument/2006/relationships/image" Target="../media/image34.png"/><Relationship Id="rId9" Type="http://schemas.openxmlformats.org/officeDocument/2006/relationships/hyperlink" Target="https://www.xs-software.com/" TargetMode="External"/><Relationship Id="rId14" Type="http://schemas.openxmlformats.org/officeDocument/2006/relationships/image" Target="../media/image39.pn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www.facebook.com/SoftwareUniversity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43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42.png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41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5B5A345C-2CD0-4932-A998-37B2D20BF0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6458" y="2351427"/>
            <a:ext cx="5437955" cy="232599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951E7DA9-C5F0-43D9-B013-3BDF9EEF029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348639" y="2374047"/>
            <a:ext cx="3170229" cy="3431879"/>
          </a:xfrm>
          <a:prstGeom prst="rect">
            <a:avLst/>
          </a:prstGeom>
        </p:spPr>
      </p:pic>
      <p:sp>
        <p:nvSpPr>
          <p:cNvPr id="43" name="Subtitle 5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6687" y="1303142"/>
            <a:ext cx="10962447" cy="882654"/>
          </a:xfrm>
        </p:spPr>
        <p:txBody>
          <a:bodyPr>
            <a:normAutofit/>
          </a:bodyPr>
          <a:lstStyle>
            <a:lvl1pPr marL="0" indent="0" algn="ctr">
              <a:buNone/>
              <a:defRPr sz="3598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Presentation Subtitle</a:t>
            </a:r>
            <a:endParaRPr lang="bg-BG" dirty="0"/>
          </a:p>
          <a:p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FAEB7CD-FF73-4344-9FE5-589B30F5AAF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2085" y="6057658"/>
            <a:ext cx="2105462" cy="5252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DFEC2C-38C6-405B-AD0A-06879C50EFE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6461" y="6035667"/>
            <a:ext cx="629415" cy="52650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7483B54-1DD1-4FC4-9FA0-4872F8C409C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2791" y="6035667"/>
            <a:ext cx="1186773" cy="5265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6687" y="254857"/>
            <a:ext cx="10962447" cy="882654"/>
          </a:xfrm>
        </p:spPr>
        <p:txBody>
          <a:bodyPr/>
          <a:lstStyle>
            <a:lvl1pPr algn="ctr">
              <a:defRPr sz="4798"/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27" name="Picture 4" title="CC-BY-NC-SA License">
            <a:hlinkClick r:id="rId7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7CB336FF-A768-4CE1-B1CE-FC103B348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50076" y="6080062"/>
            <a:ext cx="1436897" cy="502868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8641602" y="5909744"/>
            <a:ext cx="2950749" cy="395548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9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8641602" y="6334540"/>
            <a:ext cx="2950749" cy="36323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7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  <p:sp>
        <p:nvSpPr>
          <p:cNvPr id="36" name="Text Placeholder 13">
            <a:extLst>
              <a:ext uri="{FF2B5EF4-FFF2-40B4-BE49-F238E27FC236}">
                <a16:creationId xmlns:a16="http://schemas.microsoft.com/office/drawing/2014/main" id="{3B21F47B-DE1F-442D-A2B7-6866F87867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670972" y="4867793"/>
            <a:ext cx="2950749" cy="52481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7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40" name="Text Placeholder 13">
            <a:extLst>
              <a:ext uri="{FF2B5EF4-FFF2-40B4-BE49-F238E27FC236}">
                <a16:creationId xmlns:a16="http://schemas.microsoft.com/office/drawing/2014/main" id="{CD940256-851E-46C8-8BFB-A5ECA6C7DA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670972" y="5361049"/>
            <a:ext cx="2950749" cy="460181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/>
        </p:nvSpPr>
        <p:spPr>
          <a:xfrm>
            <a:off x="-1588" y="6702676"/>
            <a:ext cx="12192000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4E5CD64-8E62-478C-BD07-29B0AE8E261B}"/>
              </a:ext>
            </a:extLst>
          </p:cNvPr>
          <p:cNvSpPr/>
          <p:nvPr userDrawn="1"/>
        </p:nvSpPr>
        <p:spPr>
          <a:xfrm>
            <a:off x="-1588" y="6702676"/>
            <a:ext cx="12188825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89601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hf hdr="0" ft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3609A8D-9063-4A88-A094-81A65D7DF4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880F1A8-532C-4443-BDB9-44438A972E15}"/>
              </a:ext>
            </a:extLst>
          </p:cNvPr>
          <p:cNvSpPr/>
          <p:nvPr/>
        </p:nvSpPr>
        <p:spPr>
          <a:xfrm>
            <a:off x="-3175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90357" y="1355077"/>
            <a:ext cx="3888360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Rectangle 1"/>
          <p:cNvSpPr/>
          <p:nvPr/>
        </p:nvSpPr>
        <p:spPr>
          <a:xfrm>
            <a:off x="4078713" y="1355073"/>
            <a:ext cx="47988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126704" y="1748999"/>
            <a:ext cx="239938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3" y="6721485"/>
            <a:ext cx="12188825" cy="13652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94689" y="1353867"/>
            <a:ext cx="7197424" cy="502788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FF342A0-26CC-4ADA-AB90-FC4810F88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A66184F8-77F5-4000-AA69-383B07AEEF0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12/7/2018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CAD63B7-3B55-42B3-B63C-7488630C399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97A1733E-05EA-4892-9222-96356ACBDF8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FE050E4-DC54-4CF4-A8D3-DC8B8DA04E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8285" y="232973"/>
            <a:ext cx="2125527" cy="53028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2B94D3F-5DC8-4398-914C-4833ABE4CC19}"/>
              </a:ext>
            </a:extLst>
          </p:cNvPr>
          <p:cNvSpPr/>
          <p:nvPr userDrawn="1"/>
        </p:nvSpPr>
        <p:spPr>
          <a:xfrm>
            <a:off x="-3175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9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6113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B21D9C95-5FF6-4F7E-AC00-ED6F3DD385F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6" y="5788"/>
            <a:ext cx="12192000" cy="6852212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DEAD13D1-8921-41EB-9EDF-DA3F5121F4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5788"/>
            <a:ext cx="12192000" cy="685221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CFDBB16-985C-4CC7-B6DB-B81B36037922}"/>
              </a:ext>
            </a:extLst>
          </p:cNvPr>
          <p:cNvSpPr/>
          <p:nvPr/>
        </p:nvSpPr>
        <p:spPr>
          <a:xfrm>
            <a:off x="-1051027" y="703247"/>
            <a:ext cx="8403884" cy="1033303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marR="0" lvl="0" indent="0" algn="ctr" defTabSz="913852" rtl="0" eaLnBrk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E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kumimoji="0" lang="en-US" sz="8797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Questions?</a:t>
            </a:r>
            <a:endParaRPr kumimoji="0" lang="en-US" sz="8797" b="1" i="0" u="none" strike="noStrike" kern="1200" cap="none" spc="150" normalizeH="0" baseline="0" noProof="0" dirty="0">
              <a:ln w="11430"/>
              <a:solidFill>
                <a:srgbClr val="234465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47CFF3C-C4FA-493D-8505-DF469F4D36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44" y="2222932"/>
            <a:ext cx="3574974" cy="414868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320846EB-6FC8-4F9D-97D0-A1A8E9CEE0D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3929" y="314259"/>
            <a:ext cx="2125527" cy="530284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9983C1-41F3-4B45-9E6B-F2615F743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12/7/2018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2622C9-3C7D-445D-83B2-28583716E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04DAB2-278F-4812-9F5E-FB63D8068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0675455-B7FA-4569-A5FD-A3B0F20B2A2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9048" y="1702476"/>
            <a:ext cx="1198589" cy="119890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27D15FD-4C66-4B85-98E6-7826AA8F61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7869" y="3776296"/>
            <a:ext cx="1166096" cy="140222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A755AAE-BA08-481C-9224-0061170EE4B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6378" y="3776296"/>
            <a:ext cx="1166096" cy="138925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A83D66F-855B-463B-920B-BF239B01A20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6003" y="3775666"/>
            <a:ext cx="1166096" cy="156713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643F71A-2013-433A-8322-FBAAED3162D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5628" y="3769759"/>
            <a:ext cx="1166096" cy="135075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0812936-74B6-4265-8C08-AEDC8C79870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5253" y="3776296"/>
            <a:ext cx="1166096" cy="143370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74C190C-5856-41B9-8819-AE8DE0E10980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5421" y="3776295"/>
            <a:ext cx="1164351" cy="1440000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F62FB7C-BD6E-4383-98C1-2CF30F34CAFD}"/>
              </a:ext>
            </a:extLst>
          </p:cNvPr>
          <p:cNvCxnSpPr>
            <a:cxnSpLocks/>
          </p:cNvCxnSpPr>
          <p:nvPr/>
        </p:nvCxnSpPr>
        <p:spPr>
          <a:xfrm>
            <a:off x="3968380" y="3335565"/>
            <a:ext cx="7159921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4E5982E-3110-47E1-A5BB-91B7BECC3093}"/>
              </a:ext>
            </a:extLst>
          </p:cNvPr>
          <p:cNvCxnSpPr/>
          <p:nvPr/>
        </p:nvCxnSpPr>
        <p:spPr>
          <a:xfrm>
            <a:off x="396838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2BFE2F3-0845-4E5B-9375-E9D4027DD675}"/>
              </a:ext>
            </a:extLst>
          </p:cNvPr>
          <p:cNvCxnSpPr/>
          <p:nvPr/>
        </p:nvCxnSpPr>
        <p:spPr>
          <a:xfrm>
            <a:off x="5362603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3DDBF37-0764-47AA-94E3-9A44F3ED8FB5}"/>
              </a:ext>
            </a:extLst>
          </p:cNvPr>
          <p:cNvCxnSpPr/>
          <p:nvPr/>
        </p:nvCxnSpPr>
        <p:spPr>
          <a:xfrm>
            <a:off x="6809426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99ABE09-E33C-46B7-A80D-7BF4A6956211}"/>
              </a:ext>
            </a:extLst>
          </p:cNvPr>
          <p:cNvCxnSpPr/>
          <p:nvPr/>
        </p:nvCxnSpPr>
        <p:spPr>
          <a:xfrm>
            <a:off x="8249051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E91D320-3732-40B8-864D-142D0A277ED1}"/>
              </a:ext>
            </a:extLst>
          </p:cNvPr>
          <p:cNvCxnSpPr>
            <a:cxnSpLocks/>
          </p:cNvCxnSpPr>
          <p:nvPr/>
        </p:nvCxnSpPr>
        <p:spPr>
          <a:xfrm>
            <a:off x="9688676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C63D1E8-4A92-4691-8A24-A2FC7E8008E5}"/>
              </a:ext>
            </a:extLst>
          </p:cNvPr>
          <p:cNvCxnSpPr>
            <a:cxnSpLocks/>
          </p:cNvCxnSpPr>
          <p:nvPr/>
        </p:nvCxnSpPr>
        <p:spPr>
          <a:xfrm>
            <a:off x="11128301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84A0FE1-723D-4682-8682-77BAD950EE15}"/>
              </a:ext>
            </a:extLst>
          </p:cNvPr>
          <p:cNvCxnSpPr/>
          <p:nvPr/>
        </p:nvCxnSpPr>
        <p:spPr>
          <a:xfrm>
            <a:off x="7548341" y="309299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/>
        </p:nvSpPr>
        <p:spPr>
          <a:xfrm>
            <a:off x="-1588" y="6371334"/>
            <a:ext cx="12192000" cy="5045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8AF69835-F228-45D6-B39E-583EEBF1FE2D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9047" y="1702474"/>
            <a:ext cx="1198589" cy="1198901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0577C4C0-8539-4520-A497-BBFB45821D2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7869" y="3776294"/>
            <a:ext cx="1166096" cy="1402229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16073A22-1B90-4D35-943B-5D9816FEB8FE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6378" y="3776294"/>
            <a:ext cx="1166096" cy="1389257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F7C8CFEA-27DA-4058-A611-3AE53851908C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6003" y="3775664"/>
            <a:ext cx="1166096" cy="1567139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CE9346DD-5152-48D0-8B06-7F8CE9803DAB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5628" y="3769759"/>
            <a:ext cx="1166096" cy="1350756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F6B4B602-D2C7-47C8-9470-2C5795ED8C22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5253" y="3776294"/>
            <a:ext cx="1166096" cy="1433701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103B7E6D-AFDD-45E1-8121-F42E465AB0E8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5421" y="3776295"/>
            <a:ext cx="1164351" cy="1440000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FA3191E-14EF-4DC3-AD93-CA289B12B4C9}"/>
              </a:ext>
            </a:extLst>
          </p:cNvPr>
          <p:cNvCxnSpPr>
            <a:cxnSpLocks/>
          </p:cNvCxnSpPr>
          <p:nvPr userDrawn="1"/>
        </p:nvCxnSpPr>
        <p:spPr>
          <a:xfrm>
            <a:off x="3968380" y="3335565"/>
            <a:ext cx="7159921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B530A8A-ABDE-4B7F-B28B-A9B499B32225}"/>
              </a:ext>
            </a:extLst>
          </p:cNvPr>
          <p:cNvCxnSpPr/>
          <p:nvPr userDrawn="1"/>
        </p:nvCxnSpPr>
        <p:spPr>
          <a:xfrm>
            <a:off x="396838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5ADF575-91AD-4F69-BA66-356B62AEB683}"/>
              </a:ext>
            </a:extLst>
          </p:cNvPr>
          <p:cNvCxnSpPr/>
          <p:nvPr userDrawn="1"/>
        </p:nvCxnSpPr>
        <p:spPr>
          <a:xfrm>
            <a:off x="5362603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D60C0104-2410-4352-A800-FD0292CC11A7}"/>
              </a:ext>
            </a:extLst>
          </p:cNvPr>
          <p:cNvCxnSpPr/>
          <p:nvPr userDrawn="1"/>
        </p:nvCxnSpPr>
        <p:spPr>
          <a:xfrm>
            <a:off x="6809426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0FB7F08-6662-4D0C-AFAB-CFFDE9B1CA0A}"/>
              </a:ext>
            </a:extLst>
          </p:cNvPr>
          <p:cNvCxnSpPr/>
          <p:nvPr userDrawn="1"/>
        </p:nvCxnSpPr>
        <p:spPr>
          <a:xfrm>
            <a:off x="8249051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79635D4-E3FF-4174-A648-032E9615851B}"/>
              </a:ext>
            </a:extLst>
          </p:cNvPr>
          <p:cNvCxnSpPr>
            <a:cxnSpLocks/>
          </p:cNvCxnSpPr>
          <p:nvPr userDrawn="1"/>
        </p:nvCxnSpPr>
        <p:spPr>
          <a:xfrm>
            <a:off x="9688676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601A2EF-9181-444B-8898-83A36D09B869}"/>
              </a:ext>
            </a:extLst>
          </p:cNvPr>
          <p:cNvCxnSpPr>
            <a:cxnSpLocks/>
          </p:cNvCxnSpPr>
          <p:nvPr userDrawn="1"/>
        </p:nvCxnSpPr>
        <p:spPr>
          <a:xfrm>
            <a:off x="11128301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07F38C1-A87B-4D59-BE69-6A23413F5870}"/>
              </a:ext>
            </a:extLst>
          </p:cNvPr>
          <p:cNvCxnSpPr/>
          <p:nvPr userDrawn="1"/>
        </p:nvCxnSpPr>
        <p:spPr>
          <a:xfrm>
            <a:off x="7548341" y="309299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2059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hf hdr="0" ft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00C2D88-4D3E-4C4B-AFD7-B7EA2768B8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6" y="5788"/>
            <a:ext cx="12192000" cy="6852212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A51FC5-6AB6-4A04-9304-C6C88E9B2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12/7/2018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D83D18-FDC7-4C48-A949-71D2969C5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FAD92E-A653-4789-B55D-8A2181002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7C54483B-C622-499B-BAE8-467BFD3E108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7887" y="3048003"/>
            <a:ext cx="4142269" cy="3323785"/>
          </a:xfrm>
          <a:prstGeom prst="roundRect">
            <a:avLst>
              <a:gd name="adj" fmla="val 3461"/>
            </a:avLst>
          </a:prstGeom>
        </p:spPr>
      </p:pic>
      <p:pic>
        <p:nvPicPr>
          <p:cNvPr id="8" name="Picture 7">
            <a:hlinkClick r:id="rId5"/>
            <a:extLst>
              <a:ext uri="{FF2B5EF4-FFF2-40B4-BE49-F238E27FC236}">
                <a16:creationId xmlns:a16="http://schemas.microsoft.com/office/drawing/2014/main" id="{7AF9BEA8-CB87-4D39-873A-4E7E04D46685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5869" y="1269705"/>
            <a:ext cx="3506115" cy="1450390"/>
          </a:xfrm>
          <a:prstGeom prst="roundRect">
            <a:avLst>
              <a:gd name="adj" fmla="val 3586"/>
            </a:avLst>
          </a:prstGeom>
        </p:spPr>
      </p:pic>
      <p:pic>
        <p:nvPicPr>
          <p:cNvPr id="9" name="Picture 8">
            <a:hlinkClick r:id="rId7"/>
            <a:extLst>
              <a:ext uri="{FF2B5EF4-FFF2-40B4-BE49-F238E27FC236}">
                <a16:creationId xmlns:a16="http://schemas.microsoft.com/office/drawing/2014/main" id="{7DFD3364-5D9B-4B91-B09C-8540E820560A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496" y="4961886"/>
            <a:ext cx="6685847" cy="1466012"/>
          </a:xfrm>
          <a:prstGeom prst="roundRect">
            <a:avLst>
              <a:gd name="adj" fmla="val 5492"/>
            </a:avLst>
          </a:prstGeom>
        </p:spPr>
      </p:pic>
      <p:pic>
        <p:nvPicPr>
          <p:cNvPr id="10" name="Picture 9">
            <a:hlinkClick r:id="rId9"/>
            <a:extLst>
              <a:ext uri="{FF2B5EF4-FFF2-40B4-BE49-F238E27FC236}">
                <a16:creationId xmlns:a16="http://schemas.microsoft.com/office/drawing/2014/main" id="{F0386401-29A7-4448-AB68-1289BA211F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51487" y="1253341"/>
            <a:ext cx="3536315" cy="1600277"/>
          </a:xfrm>
          <a:prstGeom prst="roundRect">
            <a:avLst>
              <a:gd name="adj" fmla="val 4755"/>
            </a:avLst>
          </a:prstGeom>
        </p:spPr>
      </p:pic>
      <p:pic>
        <p:nvPicPr>
          <p:cNvPr id="11" name="Picture 10">
            <a:hlinkClick r:id="rId11"/>
            <a:extLst>
              <a:ext uri="{FF2B5EF4-FFF2-40B4-BE49-F238E27FC236}">
                <a16:creationId xmlns:a16="http://schemas.microsoft.com/office/drawing/2014/main" id="{CDC9F208-E4B0-4626-BBAD-F54DFF0CF9B5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668" y="1297096"/>
            <a:ext cx="4110401" cy="1740439"/>
          </a:xfrm>
          <a:prstGeom prst="roundRect">
            <a:avLst>
              <a:gd name="adj" fmla="val 6970"/>
            </a:avLst>
          </a:prstGeom>
        </p:spPr>
      </p:pic>
      <p:pic>
        <p:nvPicPr>
          <p:cNvPr id="12" name="Picture 11">
            <a:hlinkClick r:id="rId13"/>
            <a:extLst>
              <a:ext uri="{FF2B5EF4-FFF2-40B4-BE49-F238E27FC236}">
                <a16:creationId xmlns:a16="http://schemas.microsoft.com/office/drawing/2014/main" id="{1DE8CA65-1470-4A40-9B49-AFF7E19C21A0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493" y="3323273"/>
            <a:ext cx="6676269" cy="1231632"/>
          </a:xfrm>
          <a:prstGeom prst="roundRect">
            <a:avLst>
              <a:gd name="adj" fmla="val 6594"/>
            </a:avLst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6991FD8-5C91-4C3D-9F00-7203C811B463}"/>
              </a:ext>
            </a:extLst>
          </p:cNvPr>
          <p:cNvSpPr/>
          <p:nvPr userDrawn="1"/>
        </p:nvSpPr>
        <p:spPr>
          <a:xfrm>
            <a:off x="0" y="-7074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9E3AAC-161E-41EF-A701-E46A497FC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769" y="110723"/>
            <a:ext cx="9503571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 err="1"/>
              <a:t>Softuni</a:t>
            </a:r>
            <a:r>
              <a:rPr lang="en-US" dirty="0"/>
              <a:t> Diamond Partners</a:t>
            </a:r>
            <a:endParaRPr lang="bg-BG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FB79199-76CD-47C8-AE4E-209C3D390E5F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print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colorTemperature colorTemp="5698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7457" y="264476"/>
            <a:ext cx="1928514" cy="563121"/>
          </a:xfrm>
          <a:prstGeom prst="rect">
            <a:avLst/>
          </a:prstGeom>
          <a:solidFill>
            <a:schemeClr val="accent1">
              <a:alpha val="1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217999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00C2D88-4D3E-4C4B-AFD7-B7EA2768B8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6" y="5788"/>
            <a:ext cx="12192000" cy="685221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6991FD8-5C91-4C3D-9F00-7203C811B463}"/>
              </a:ext>
            </a:extLst>
          </p:cNvPr>
          <p:cNvSpPr/>
          <p:nvPr userDrawn="1"/>
        </p:nvSpPr>
        <p:spPr>
          <a:xfrm>
            <a:off x="0" y="-40852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9E3AAC-161E-41EF-A701-E46A497FC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769" y="110723"/>
            <a:ext cx="9503571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 err="1"/>
              <a:t>Softuni</a:t>
            </a:r>
            <a:r>
              <a:rPr lang="en-US" dirty="0"/>
              <a:t> Diamond Partners</a:t>
            </a:r>
            <a:endParaRPr lang="bg-BG" dirty="0"/>
          </a:p>
        </p:txBody>
      </p:sp>
      <p:pic>
        <p:nvPicPr>
          <p:cNvPr id="15" name="Picture 14">
            <a:hlinkClick r:id="rId3"/>
            <a:extLst>
              <a:ext uri="{FF2B5EF4-FFF2-40B4-BE49-F238E27FC236}">
                <a16:creationId xmlns:a16="http://schemas.microsoft.com/office/drawing/2014/main" id="{61839306-7842-46B9-A463-C24420A37C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64144" y="1200162"/>
            <a:ext cx="6095011" cy="1314435"/>
          </a:xfrm>
          <a:prstGeom prst="roundRect">
            <a:avLst>
              <a:gd name="adj" fmla="val 3250"/>
            </a:avLst>
          </a:prstGeom>
          <a:ln>
            <a:noFill/>
          </a:ln>
          <a:effectLst>
            <a:softEdge rad="0"/>
          </a:effectLst>
        </p:spPr>
      </p:pic>
      <p:pic>
        <p:nvPicPr>
          <p:cNvPr id="16" name="Picture 2" descr="Ð ÐµÐ·ÑÐ»ÑÐ°Ñ Ñ Ð¸Ð·Ð¾Ð±ÑÐ°Ð¶ÐµÐ½Ð¸Ðµ Ð·Ð° indeavr">
            <a:hlinkClick r:id="rId5"/>
            <a:extLst>
              <a:ext uri="{FF2B5EF4-FFF2-40B4-BE49-F238E27FC236}">
                <a16:creationId xmlns:a16="http://schemas.microsoft.com/office/drawing/2014/main" id="{F5EB795D-0B62-4CCB-983D-13BD9B3CD0A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322" y="1399790"/>
            <a:ext cx="5352870" cy="1209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 descr="Ð ÐµÐ·ÑÐ»ÑÐ°Ñ Ñ Ð¸Ð·Ð¾Ð±ÑÐ°Ð¶ÐµÐ½Ð¸Ðµ Ð·Ð° software group">
            <a:hlinkClick r:id="rId7"/>
            <a:extLst>
              <a:ext uri="{FF2B5EF4-FFF2-40B4-BE49-F238E27FC236}">
                <a16:creationId xmlns:a16="http://schemas.microsoft.com/office/drawing/2014/main" id="{91C19F79-E05B-4929-A929-287F44EB3C9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322" y="2317265"/>
            <a:ext cx="6665764" cy="3038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4" descr="Ð¡Ð²ÑÑÐ·Ð°Ð½Ð¾ Ð¸Ð·Ð¾Ð±ÑÐ°Ð¶ÐµÐ½Ð¸Ðµ">
            <a:hlinkClick r:id="rId9"/>
            <a:extLst>
              <a:ext uri="{FF2B5EF4-FFF2-40B4-BE49-F238E27FC236}">
                <a16:creationId xmlns:a16="http://schemas.microsoft.com/office/drawing/2014/main" id="{B38FBC35-D604-40D3-8560-90C506EBA72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21" t="-168" r="15238" b="19014"/>
          <a:stretch/>
        </p:blipFill>
        <p:spPr bwMode="auto">
          <a:xfrm>
            <a:off x="7759479" y="2602277"/>
            <a:ext cx="3154360" cy="1654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6" descr="Ð ÐµÐ·ÑÐ»ÑÐ°Ñ Ñ Ð¸Ð·Ð¾Ð±ÑÐ°Ð¶ÐµÐ½Ð¸Ðµ Ð·Ð° netpeak">
            <a:hlinkClick r:id="rId11"/>
            <a:extLst>
              <a:ext uri="{FF2B5EF4-FFF2-40B4-BE49-F238E27FC236}">
                <a16:creationId xmlns:a16="http://schemas.microsoft.com/office/drawing/2014/main" id="{71103A5B-EAFD-46BF-93EB-10FFF58B753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684" y="5230897"/>
            <a:ext cx="7165745" cy="996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2" descr="Ð ÐµÐ·ÑÐ»ÑÐ°Ñ Ñ Ð¸Ð·Ð¾Ð±ÑÐ°Ð¶ÐµÐ½Ð¸Ðµ Ð·Ð° superhosting png">
            <a:hlinkClick r:id="rId13"/>
            <a:extLst>
              <a:ext uri="{FF2B5EF4-FFF2-40B4-BE49-F238E27FC236}">
                <a16:creationId xmlns:a16="http://schemas.microsoft.com/office/drawing/2014/main" id="{EDA50EFF-7A2E-4BB9-A7A8-5BBF9EE3DB6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5436" y="4510114"/>
            <a:ext cx="3351927" cy="1777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9A9EEE9-F84D-4A19-B1BD-9B2BB5EC0864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print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colorTemperature colorTemp="5698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7457" y="264476"/>
            <a:ext cx="1928514" cy="563121"/>
          </a:xfrm>
          <a:prstGeom prst="rect">
            <a:avLst/>
          </a:prstGeom>
          <a:solidFill>
            <a:schemeClr val="accent1">
              <a:alpha val="1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2986795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1DA41A3-0295-46DF-A320-41070D15EA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0C1F9416-8B6E-46DE-973C-777785E27A26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52372" y="1186310"/>
            <a:ext cx="9501534" cy="5496127"/>
          </a:xfrm>
        </p:spPr>
        <p:txBody>
          <a:bodyPr wrap="square">
            <a:noAutofit/>
          </a:bodyPr>
          <a:lstStyle>
            <a:lvl1pPr>
              <a:buClr>
                <a:schemeClr val="tx1"/>
              </a:buClr>
              <a:defRPr sz="2798"/>
            </a:lvl1pPr>
            <a:lvl2pPr marL="989981" marR="0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lvl2pPr>
            <a:lvl3pPr>
              <a:buClr>
                <a:schemeClr val="tx1"/>
              </a:buClr>
              <a:defRPr/>
            </a:lvl3pPr>
          </a:lstStyle>
          <a:p>
            <a:pPr>
              <a:lnSpc>
                <a:spcPct val="100000"/>
              </a:lnSpc>
            </a:pPr>
            <a:r>
              <a:rPr lang="en-US" sz="3198" dirty="0"/>
              <a:t>Software University – High-Quality Education, </a:t>
            </a:r>
            <a:br>
              <a:rPr lang="en-US" sz="3198" dirty="0"/>
            </a:br>
            <a:r>
              <a:rPr lang="en-US" sz="3198" dirty="0"/>
              <a:t>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898" noProof="1">
                <a:hlinkClick r:id="rId3"/>
              </a:rPr>
              <a:t>softuni.bg</a:t>
            </a:r>
            <a:r>
              <a:rPr lang="en-US" sz="2898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198" dirty="0"/>
              <a:t>Software University Foundation</a:t>
            </a:r>
            <a:endParaRPr lang="bg-BG" sz="3198" dirty="0"/>
          </a:p>
          <a:p>
            <a:pPr lvl="1">
              <a:lnSpc>
                <a:spcPct val="100000"/>
              </a:lnSpc>
            </a:pPr>
            <a:r>
              <a:rPr lang="en-US" sz="2998" noProof="1">
                <a:hlinkClick r:id="rId4"/>
              </a:rPr>
              <a:t>http://softuni.foundation/</a:t>
            </a:r>
            <a:endParaRPr lang="en-US" sz="2998" noProof="1"/>
          </a:p>
          <a:p>
            <a:pPr>
              <a:lnSpc>
                <a:spcPct val="100000"/>
              </a:lnSpc>
            </a:pPr>
            <a:r>
              <a:rPr lang="en-US" sz="3198" dirty="0"/>
              <a:t>Software University @ Facebook</a:t>
            </a:r>
          </a:p>
          <a:p>
            <a:pPr marL="989981" marR="0" lvl="1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pPr>
            <a:r>
              <a:rPr kumimoji="0" lang="en-US" sz="2898" b="0" i="0" u="none" strike="noStrike" kern="1200" cap="none" spc="0" normalizeH="0" baseline="0" noProof="1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5"/>
              </a:rPr>
              <a:t>facebook.com/SoftwareUniversity</a:t>
            </a:r>
            <a:endParaRPr kumimoji="0" lang="en-US" sz="2898" b="0" i="0" u="none" strike="noStrike" kern="1200" cap="none" spc="0" normalizeH="0" baseline="0" noProof="1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en-US" sz="3198" dirty="0"/>
              <a:t>Software University Forums</a:t>
            </a:r>
          </a:p>
          <a:p>
            <a:pPr marL="989981" marR="0" lvl="1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pPr>
            <a:r>
              <a:rPr lang="en-US" sz="2798" dirty="0">
                <a:hlinkClick r:id="rId6"/>
              </a:rPr>
              <a:t>forum.softuni.bg</a:t>
            </a:r>
            <a:endParaRPr lang="en-US" sz="2798" noProof="1"/>
          </a:p>
        </p:txBody>
      </p:sp>
      <p:pic>
        <p:nvPicPr>
          <p:cNvPr id="14" name="Picture 4">
            <a:hlinkClick r:id="rId7" tooltip="Software University @ Facebook"/>
            <a:extLst>
              <a:ext uri="{FF2B5EF4-FFF2-40B4-BE49-F238E27FC236}">
                <a16:creationId xmlns:a16="http://schemas.microsoft.com/office/drawing/2014/main" id="{0101C673-F197-4525-ADDC-FFD181E4E1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258777" y="3608627"/>
            <a:ext cx="1118740" cy="1118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hlinkClick r:id="rId6" tooltip="Software University Discussion Forum"/>
            <a:extLst>
              <a:ext uri="{FF2B5EF4-FFF2-40B4-BE49-F238E27FC236}">
                <a16:creationId xmlns:a16="http://schemas.microsoft.com/office/drawing/2014/main" id="{A584039C-C3B0-4714-A6D0-181CA3D2DD2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5286" y="5017465"/>
            <a:ext cx="1042233" cy="1042233"/>
          </a:xfrm>
          <a:prstGeom prst="rect">
            <a:avLst/>
          </a:prstGeom>
        </p:spPr>
      </p:pic>
      <p:pic>
        <p:nvPicPr>
          <p:cNvPr id="16" name="Picture 15">
            <a:hlinkClick r:id="rId3"/>
            <a:extLst>
              <a:ext uri="{FF2B5EF4-FFF2-40B4-BE49-F238E27FC236}">
                <a16:creationId xmlns:a16="http://schemas.microsoft.com/office/drawing/2014/main" id="{07C965FA-A87E-4824-AFA8-C67AF548A7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4861" y="2384689"/>
            <a:ext cx="3226924" cy="429774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DC5D9AB-27D1-4866-B85E-1728987FAEF5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3230" y="1319426"/>
            <a:ext cx="1669839" cy="206515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6646B95-5E3B-4DE8-9118-031C2C296D8C}"/>
              </a:ext>
            </a:extLst>
          </p:cNvPr>
          <p:cNvSpPr/>
          <p:nvPr/>
        </p:nvSpPr>
        <p:spPr>
          <a:xfrm>
            <a:off x="-3175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AE87ED9C-76E1-4D85-9B06-3AF44AABB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243" y="108873"/>
            <a:ext cx="9503571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</p:spTree>
    <p:extLst>
      <p:ext uri="{BB962C8B-B14F-4D97-AF65-F5344CB8AC3E}">
        <p14:creationId xmlns:p14="http://schemas.microsoft.com/office/powerpoint/2010/main" val="1789357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12/7/2018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701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of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1E40596-5F7F-41C3-9807-7FA635B424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5951C9B-3DEE-4E28-8D4C-55505E0CB6AB}"/>
              </a:ext>
            </a:extLst>
          </p:cNvPr>
          <p:cNvSpPr/>
          <p:nvPr/>
        </p:nvSpPr>
        <p:spPr>
          <a:xfrm>
            <a:off x="-3175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9" name="Picture 8" descr="A drawing of a cartoon character&#10;&#10;Description generated with high confidence">
            <a:extLst>
              <a:ext uri="{FF2B5EF4-FFF2-40B4-BE49-F238E27FC236}">
                <a16:creationId xmlns:a16="http://schemas.microsoft.com/office/drawing/2014/main" id="{DC4365F6-D2C1-47B4-8477-38FD2C7711A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908309" y="1409638"/>
            <a:ext cx="3571232" cy="4385137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48CCE616-2FC8-4941-8612-3EC8CFD842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Table of Content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15" y="1371607"/>
            <a:ext cx="8180332" cy="4795935"/>
          </a:xfrm>
        </p:spPr>
        <p:txBody>
          <a:bodyPr/>
          <a:lstStyle>
            <a:lvl1pPr marL="514042" indent="-514042">
              <a:buFont typeface="+mj-lt"/>
              <a:buAutoNum type="arabicPeriod"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0AA6AF62-9F6D-4B1C-831C-72AACA29F78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12/7/2018</a:t>
            </a:fld>
            <a:endParaRPr lang="en-US" dirty="0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D92A8ED8-1E91-4F87-9AAB-0B939CA64F6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37E4C518-B0B3-4716-AB97-AC8ECA4F7C8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D0F638-F770-4732-9027-F69A91A619A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698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7457" y="264476"/>
            <a:ext cx="1928514" cy="563121"/>
          </a:xfrm>
          <a:prstGeom prst="rect">
            <a:avLst/>
          </a:prstGeom>
          <a:solidFill>
            <a:schemeClr val="accent1">
              <a:alpha val="1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598551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55D431A-1BDA-40DB-B7D8-23653331B7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14949" y="4704825"/>
            <a:ext cx="10958928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Title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14949" y="5490441"/>
            <a:ext cx="10958928" cy="49981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998" b="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Subtitle</a:t>
            </a:r>
          </a:p>
        </p:txBody>
      </p:sp>
      <p:sp>
        <p:nvSpPr>
          <p:cNvPr id="4" name="Oval 3"/>
          <p:cNvSpPr>
            <a:spLocks noChangeAspect="1"/>
          </p:cNvSpPr>
          <p:nvPr/>
        </p:nvSpPr>
        <p:spPr>
          <a:xfrm>
            <a:off x="4318611" y="867754"/>
            <a:ext cx="3551604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09842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B0FF4B1E-24EA-407C-BFA6-24CCB6D440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-3471" y="0"/>
            <a:ext cx="11535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144" y="1792355"/>
            <a:ext cx="1829828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E:\002-KIMS BUSINESS\007-02-Fullslidesppt-Contents\20161228\02-edu\bulb-item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5144" y="1792355"/>
            <a:ext cx="914914" cy="4062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4972" y="1121144"/>
            <a:ext cx="9927138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4ED30444-7448-455E-ACFD-2D8F93C939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621" y="100750"/>
            <a:ext cx="8397308" cy="88265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F9A2DC4-5280-4E93-B6D2-9709FE6D062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12/7/2018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FA4C1EE0-8040-49CB-9319-CF991DE7B32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643825A-6B67-4224-B077-B526FC2A4C7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406E0E-FE9B-4656-A202-18C2517519D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1452" y="276382"/>
            <a:ext cx="1819849" cy="53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521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3DA6B0AA-1988-451B-88D4-0F72629557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-3471" y="0"/>
            <a:ext cx="11535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893" y="3314707"/>
            <a:ext cx="1260337" cy="2797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1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621" y="100750"/>
            <a:ext cx="8397308" cy="88265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58565" y="1121144"/>
            <a:ext cx="10033549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F2A4EF-FDC7-4D65-91A0-D3473057251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12/7/2018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D0B15D-022F-4B93-A0E6-6FC062C18AF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845B5C-C9D2-4885-BBE1-AE0D4F570CB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01C581E-72C4-46B7-B2B0-B501FA87287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1452" y="276382"/>
            <a:ext cx="1819849" cy="53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521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9AD94B5-9922-4E42-89CE-3C445EFB15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/>
        </p:nvSpPr>
        <p:spPr>
          <a:xfrm>
            <a:off x="-1" y="0"/>
            <a:ext cx="12188825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353" y="1196125"/>
            <a:ext cx="11815018" cy="520106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3E2769-FF5C-435B-BEDD-ABA3B8F1B97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12/7/2018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B6AD27-58D7-46FA-99F8-E5BB835ADA6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9DA7C9-2FCE-40EB-BF32-C6983222020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BBD9B3D-B90C-4A66-8301-786C9FA8A9C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698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7457" y="264476"/>
            <a:ext cx="1928514" cy="563121"/>
          </a:xfrm>
          <a:prstGeom prst="rect">
            <a:avLst/>
          </a:prstGeom>
          <a:solidFill>
            <a:schemeClr val="accent1">
              <a:alpha val="1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4127612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78009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79D60504-DA9E-4357-9A0A-15E333FC27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7B03959-5ED4-4593-8CEF-2AE1A73775F5}"/>
              </a:ext>
            </a:extLst>
          </p:cNvPr>
          <p:cNvSpPr/>
          <p:nvPr/>
        </p:nvSpPr>
        <p:spPr>
          <a:xfrm>
            <a:off x="-3175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" y="6184676"/>
            <a:ext cx="12188825" cy="67333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4" name="Oval 3"/>
          <p:cNvSpPr/>
          <p:nvPr/>
        </p:nvSpPr>
        <p:spPr>
          <a:xfrm>
            <a:off x="5160306" y="4824668"/>
            <a:ext cx="1868214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8A09987-8827-47B7-85D3-6D69487FC7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028D2F0-1E67-414B-A93D-D3F8F131A1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5088" y="5206776"/>
            <a:ext cx="958650" cy="1184869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352" y="1195931"/>
            <a:ext cx="5424735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73738" y="1195931"/>
            <a:ext cx="5424734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58E34E-73A2-41B4-8C58-4DDB1D4D97D8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88769" y="6390563"/>
            <a:ext cx="808502" cy="308845"/>
          </a:xfrm>
        </p:spPr>
        <p:txBody>
          <a:bodyPr/>
          <a:lstStyle/>
          <a:p>
            <a:fld id="{055373AC-9AA7-423B-BA00-BA1C74164DBD}" type="datetime1">
              <a:rPr lang="en-US" smtClean="0"/>
              <a:pPr/>
              <a:t>12/7/2018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7141AFF-42FF-4AAA-A3FA-149DDA66FCC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B2616D-7BC8-4F96-B3A7-B299A353B42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A7A0E76-569B-463F-8EA8-C658C471A28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698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7457" y="264476"/>
            <a:ext cx="1928514" cy="563121"/>
          </a:xfrm>
          <a:prstGeom prst="rect">
            <a:avLst/>
          </a:prstGeom>
          <a:solidFill>
            <a:schemeClr val="accent1">
              <a:alpha val="1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4195621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hf hdr="0" ft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C19C6415-13AB-4677-935E-D11508C4AD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B4EBD86-A13A-41DF-A04E-EA4A858E8860}"/>
              </a:ext>
            </a:extLst>
          </p:cNvPr>
          <p:cNvSpPr/>
          <p:nvPr/>
        </p:nvSpPr>
        <p:spPr>
          <a:xfrm>
            <a:off x="-3175" y="-17929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04F318BE-2BAD-4677-871C-D78A4BF0CB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53" y="1196126"/>
            <a:ext cx="11808021" cy="518562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609219" indent="0">
              <a:buNone/>
              <a:defRPr/>
            </a:lvl2pPr>
          </a:lstStyle>
          <a:p>
            <a:pPr lvl="0"/>
            <a:r>
              <a:rPr lang="en-GB" dirty="0"/>
              <a:t>Sample source code: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278A82F-5546-4977-9F75-2A933B4159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5123" y="1830478"/>
            <a:ext cx="10958580" cy="1633497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398" b="1" noProof="1" smtClean="0">
                <a:solidFill>
                  <a:schemeClr val="tx1">
                    <a:lumMod val="75000"/>
                  </a:schemeClr>
                </a:solidFill>
                <a:effectLst/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BA3E62-7E9B-447C-9045-B989874D05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57BD22-7B02-4D39-928A-4BAD0D84EC13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12/7/2018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DED1B3-84A5-43D8-8770-B2C1E963B68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13FF9B-335F-4699-94F7-E43CA829037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0AB4568-56A6-4C85-AAC8-1AE32E2F3E7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698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7457" y="264476"/>
            <a:ext cx="1928514" cy="563121"/>
          </a:xfrm>
          <a:prstGeom prst="rect">
            <a:avLst/>
          </a:prstGeom>
          <a:solidFill>
            <a:schemeClr val="accent1">
              <a:alpha val="1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2693424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0403F5F2-BA1B-4A39-A03D-AD9E046944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8768" y="6397197"/>
            <a:ext cx="808502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12/7/2018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32BCD1B1-3A00-45B1-B516-6B8E7FBC47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7270" y="6397197"/>
            <a:ext cx="10564533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902A4B2-CB08-42CE-A814-FBDF345C2F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3400" y="6397197"/>
            <a:ext cx="428710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356" y="100750"/>
            <a:ext cx="9503571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363" y="1138844"/>
            <a:ext cx="11801748" cy="524290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400791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57" r:id="rId2"/>
    <p:sldLayoutId id="2147483658" r:id="rId3"/>
    <p:sldLayoutId id="2147483659" r:id="rId4"/>
    <p:sldLayoutId id="2147483660" r:id="rId5"/>
    <p:sldLayoutId id="2147483661" r:id="rId6"/>
    <p:sldLayoutId id="2147483662" r:id="rId7"/>
    <p:sldLayoutId id="2147483663" r:id="rId8"/>
    <p:sldLayoutId id="2147483664" r:id="rId9"/>
    <p:sldLayoutId id="2147483665" r:id="rId10"/>
    <p:sldLayoutId id="2147483666" r:id="rId11"/>
    <p:sldLayoutId id="2147483667" r:id="rId12"/>
    <p:sldLayoutId id="2147483668" r:id="rId13"/>
    <p:sldLayoutId id="2147483669" r:id="rId14"/>
    <p:sldLayoutId id="2147483673" r:id="rId15"/>
  </p:sldLayoutIdLst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hf hdr="0" ftr="0" dt="0"/>
  <p:txStyles>
    <p:titleStyle>
      <a:lvl1pPr algn="l" defTabSz="1218438" rtl="0" eaLnBrk="1" latinLnBrk="1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6915" indent="-456915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989981" indent="-380762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048" indent="-304610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267" indent="-304610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741485" indent="-304610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hyperlink" Target="http://softuni.bg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li.do/" TargetMode="Externa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mailto:dimitar@zahariev.pro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58.png"/><Relationship Id="rId12" Type="http://schemas.openxmlformats.org/officeDocument/2006/relationships/image" Target="../media/image6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60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lvl="0"/>
            <a:r>
              <a:rPr lang="en-US" sz="3600" dirty="0">
                <a:ea typeface="Calibri"/>
                <a:cs typeface="Calibri"/>
                <a:sym typeface="Calibri"/>
              </a:rPr>
              <a:t>Scope, Objective, Target Audience, Schedule</a:t>
            </a:r>
            <a:endParaRPr lang="en-US" dirty="0"/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800" dirty="0">
                <a:ea typeface="Calibri"/>
                <a:cs typeface="Calibri"/>
                <a:sym typeface="Calibri"/>
              </a:rPr>
              <a:t>DevOps Fundamentals</a:t>
            </a:r>
            <a:br>
              <a:rPr lang="en-US" sz="4800" dirty="0">
                <a:ea typeface="Calibri"/>
                <a:cs typeface="Calibri"/>
                <a:sym typeface="Calibri"/>
              </a:rPr>
            </a:br>
            <a:r>
              <a:rPr lang="en-US" sz="4800" dirty="0">
                <a:ea typeface="Calibri"/>
                <a:cs typeface="Calibri"/>
                <a:sym typeface="Calibri"/>
              </a:rPr>
              <a:t>Course Introduction</a:t>
            </a:r>
            <a:endParaRPr lang="bg-BG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8641602" y="5754670"/>
            <a:ext cx="2950749" cy="705697"/>
          </a:xfrm>
        </p:spPr>
        <p:txBody>
          <a:bodyPr/>
          <a:lstStyle/>
          <a:p>
            <a:pPr lvl="0"/>
            <a:r>
              <a:rPr lang="en-US" sz="2000" dirty="0">
                <a:solidFill>
                  <a:schemeClr val="tx1"/>
                </a:solidFill>
                <a:ea typeface="Calibri"/>
                <a:cs typeface="Calibri"/>
                <a:sym typeface="Calibri"/>
              </a:rPr>
              <a:t>Software University</a:t>
            </a:r>
            <a:endParaRPr lang="en-US" dirty="0">
              <a:solidFill>
                <a:schemeClr val="tx1"/>
              </a:solidFill>
            </a:endParaRPr>
          </a:p>
          <a:p>
            <a:endParaRPr lang="bg-BG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8"/>
          </p:nvPr>
        </p:nvSpPr>
        <p:spPr>
          <a:xfrm>
            <a:off x="8641602" y="6194983"/>
            <a:ext cx="2950749" cy="642346"/>
          </a:xfrm>
        </p:spPr>
        <p:txBody>
          <a:bodyPr/>
          <a:lstStyle/>
          <a:p>
            <a:pPr lvl="0"/>
            <a:r>
              <a:rPr lang="en-US" sz="1800" u="sng" dirty="0">
                <a:solidFill>
                  <a:schemeClr val="tx1"/>
                </a:solidFill>
                <a:ea typeface="Calibri"/>
                <a:cs typeface="Calibri"/>
                <a:sym typeface="Calibri"/>
                <a:hlinkClick r:id="rId2"/>
              </a:rPr>
              <a:t>http://softuni.bg</a:t>
            </a:r>
            <a:endParaRPr lang="en-US" sz="1800" dirty="0">
              <a:solidFill>
                <a:schemeClr val="tx1"/>
              </a:solidFill>
              <a:ea typeface="Calibri"/>
              <a:cs typeface="Calibri"/>
              <a:sym typeface="Calibri"/>
            </a:endParaRPr>
          </a:p>
          <a:p>
            <a:endParaRPr lang="bg-BG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9"/>
          </p:nvPr>
        </p:nvSpPr>
        <p:spPr>
          <a:xfrm>
            <a:off x="668309" y="4894604"/>
            <a:ext cx="2950749" cy="976925"/>
          </a:xfrm>
        </p:spPr>
        <p:txBody>
          <a:bodyPr/>
          <a:lstStyle/>
          <a:p>
            <a:pPr lvl="0"/>
            <a:r>
              <a:rPr lang="en-US" dirty="0">
                <a:sym typeface="Calibri"/>
              </a:rPr>
              <a:t> </a:t>
            </a:r>
            <a:r>
              <a:rPr lang="en-US" dirty="0" err="1">
                <a:sym typeface="Calibri"/>
              </a:rPr>
              <a:t>SoftUni</a:t>
            </a:r>
            <a:r>
              <a:rPr lang="en-US" dirty="0">
                <a:sym typeface="Calibri"/>
              </a:rPr>
              <a:t> Team </a:t>
            </a:r>
            <a:endParaRPr lang="en-US" sz="2800" dirty="0">
              <a:solidFill>
                <a:srgbClr val="EE792A"/>
              </a:solidFill>
              <a:ea typeface="Calibri"/>
              <a:cs typeface="Calibri"/>
              <a:sym typeface="Calibri"/>
            </a:endParaRPr>
          </a:p>
          <a:p>
            <a:endParaRPr lang="bg-BG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700377" y="5402217"/>
            <a:ext cx="2950749" cy="847980"/>
          </a:xfrm>
        </p:spPr>
        <p:txBody>
          <a:bodyPr/>
          <a:lstStyle/>
          <a:p>
            <a:pPr lvl="0"/>
            <a:r>
              <a:rPr lang="en-US" dirty="0">
                <a:sym typeface="Calibri"/>
              </a:rPr>
              <a:t>Technical</a:t>
            </a:r>
            <a:r>
              <a:rPr lang="en-US" sz="2400" dirty="0">
                <a:solidFill>
                  <a:srgbClr val="F4B36C"/>
                </a:solidFill>
                <a:ea typeface="Calibri"/>
                <a:cs typeface="Calibri"/>
                <a:sym typeface="Calibri"/>
              </a:rPr>
              <a:t> </a:t>
            </a:r>
            <a:r>
              <a:rPr lang="en-US" sz="2400" dirty="0">
                <a:ea typeface="Calibri"/>
                <a:cs typeface="Calibri"/>
                <a:sym typeface="Calibri"/>
              </a:rPr>
              <a:t>Trainers</a:t>
            </a:r>
            <a:endParaRPr lang="en-US" dirty="0"/>
          </a:p>
          <a:p>
            <a:endParaRPr lang="bg-BG" dirty="0"/>
          </a:p>
        </p:txBody>
      </p:sp>
      <p:pic>
        <p:nvPicPr>
          <p:cNvPr id="11" name="Picture Placeholder 4">
            <a:extLst>
              <a:ext uri="{FF2B5EF4-FFF2-40B4-BE49-F238E27FC236}">
                <a16:creationId xmlns:a16="http://schemas.microsoft.com/office/drawing/2014/main" id="{8853ABF6-99BC-4F9B-A124-540AC18A3C0A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228" y="1989348"/>
            <a:ext cx="4769719" cy="2674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170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4800" dirty="0">
                <a:ea typeface="Calibri"/>
                <a:cs typeface="Calibri"/>
                <a:sym typeface="Calibri"/>
              </a:rPr>
              <a:t>Infrastructure</a:t>
            </a:r>
            <a:endParaRPr lang="bg-B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Requirements and Landscape</a:t>
            </a:r>
            <a:endParaRPr lang="bg-BG" dirty="0">
              <a:solidFill>
                <a:schemeClr val="bg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6012" y="-304800"/>
            <a:ext cx="5105400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462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 txBox="1">
            <a:spLocks noGrp="1"/>
          </p:cNvSpPr>
          <p:nvPr>
            <p:ph type="body" sz="quarter" idx="10"/>
          </p:nvPr>
        </p:nvSpPr>
        <p:spPr>
          <a:xfrm>
            <a:off x="190413" y="1053001"/>
            <a:ext cx="11804700" cy="566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304746" indent="-304746" latinLnBrk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3400"/>
              <a:buFont typeface="Noto Sans Symbols"/>
              <a:buChar char="▪"/>
            </a:pPr>
            <a:r>
              <a:rPr lang="en-US" dirty="0"/>
              <a:t>CPU with VT-x/AMD-V</a:t>
            </a:r>
          </a:p>
          <a:p>
            <a:pPr marL="304746" indent="-304746" latinLnBrk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3400"/>
              <a:buFont typeface="Noto Sans Symbols"/>
              <a:buChar char="▪"/>
            </a:pPr>
            <a:r>
              <a:rPr lang="en-US" dirty="0"/>
              <a:t>6GB+ RAM, 60GB+ HDD</a:t>
            </a:r>
          </a:p>
          <a:p>
            <a:pPr marL="304746" indent="-304746" latinLnBrk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3400"/>
              <a:buFont typeface="Noto Sans Symbols"/>
              <a:buChar char="▪"/>
            </a:pPr>
            <a:r>
              <a:rPr lang="en-US" dirty="0"/>
              <a:t>Virtualization Software</a:t>
            </a:r>
          </a:p>
          <a:p>
            <a:pPr marL="304746" indent="-304746" latinLnBrk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3400"/>
              <a:buFont typeface="Noto Sans Symbols"/>
              <a:buChar char="▪"/>
            </a:pPr>
            <a:r>
              <a:rPr lang="en-US" dirty="0"/>
              <a:t>Any OS</a:t>
            </a:r>
          </a:p>
          <a:p>
            <a:pPr marL="304746" indent="-304746" latinLnBrk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3400"/>
              <a:buFont typeface="Noto Sans Symbols"/>
              <a:buChar char="▪"/>
            </a:pPr>
            <a:r>
              <a:rPr lang="en-US" dirty="0"/>
              <a:t>AWS Account</a:t>
            </a:r>
          </a:p>
        </p:txBody>
      </p:sp>
      <p:sp>
        <p:nvSpPr>
          <p:cNvPr id="148" name="Shape 14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 dirty="0"/>
              <a:t>Required Resources</a:t>
            </a:r>
            <a:endParaRPr dirty="0"/>
          </a:p>
        </p:txBody>
      </p:sp>
      <p:sp>
        <p:nvSpPr>
          <p:cNvPr id="146" name="Shape 146"/>
          <p:cNvSpPr txBox="1"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 sz="10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30020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4800" dirty="0">
                <a:ea typeface="Calibri"/>
                <a:cs typeface="Calibri"/>
                <a:sym typeface="Calibri"/>
              </a:rPr>
              <a:t>DevOps Fundamentals: Details</a:t>
            </a:r>
            <a:endParaRPr lang="bg-B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sym typeface="Calibri"/>
              </a:rPr>
              <a:t>Duration, Languages, Technologies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1832" y="762000"/>
            <a:ext cx="3657607" cy="3657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77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 txBox="1">
            <a:spLocks noGrp="1"/>
          </p:cNvSpPr>
          <p:nvPr>
            <p:ph type="body" sz="quarter" idx="10"/>
          </p:nvPr>
        </p:nvSpPr>
        <p:spPr>
          <a:xfrm>
            <a:off x="227012" y="1293741"/>
            <a:ext cx="11804822" cy="5570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304747" marR="0" lvl="0" indent="-304747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3400"/>
              <a:buFont typeface="Noto Sans Symbols"/>
              <a:buChar char="▪"/>
            </a:pPr>
            <a:r>
              <a:rPr lang="en-US" sz="34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Lectures: </a:t>
            </a:r>
            <a:r>
              <a:rPr lang="en-US" sz="34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~ </a:t>
            </a:r>
            <a:r>
              <a:rPr lang="en-US" sz="3400" dirty="0">
                <a:solidFill>
                  <a:schemeClr val="bg1"/>
                </a:solidFill>
                <a:latin typeface="Consolas"/>
                <a:ea typeface="Calibri"/>
                <a:cs typeface="Consolas"/>
                <a:sym typeface="Consolas"/>
              </a:rPr>
              <a:t>12</a:t>
            </a:r>
            <a:r>
              <a:rPr lang="en-US" sz="34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hours </a:t>
            </a:r>
            <a:r>
              <a:rPr lang="en-US" sz="34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(onsite + YouTube videos)</a:t>
            </a:r>
            <a:endParaRPr dirty="0"/>
          </a:p>
          <a:p>
            <a:pPr marL="304747" marR="0" lvl="0" indent="-304747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3400"/>
              <a:buFont typeface="Noto Sans Symbols"/>
              <a:buChar char="▪"/>
            </a:pPr>
            <a:r>
              <a:rPr lang="en-US" sz="34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Practical exercises (in class): </a:t>
            </a:r>
            <a:r>
              <a:rPr lang="en-US" sz="34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~ </a:t>
            </a:r>
            <a:r>
              <a:rPr lang="en-US" sz="3400" dirty="0">
                <a:solidFill>
                  <a:schemeClr val="bg1"/>
                </a:solidFill>
                <a:latin typeface="Consolas"/>
                <a:ea typeface="Calibri"/>
                <a:cs typeface="Calibri"/>
                <a:sym typeface="Consolas"/>
              </a:rPr>
              <a:t>12</a:t>
            </a:r>
            <a:r>
              <a:rPr lang="en-US" sz="34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hours</a:t>
            </a:r>
            <a:endParaRPr dirty="0">
              <a:solidFill>
                <a:schemeClr val="bg1"/>
              </a:solidFill>
            </a:endParaRPr>
          </a:p>
          <a:p>
            <a:pPr marL="304747" lvl="0" indent="-304747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3400"/>
              <a:buFont typeface="Noto Sans Symbols"/>
              <a:buChar char="▪"/>
            </a:pPr>
            <a:r>
              <a:rPr lang="en-US" sz="34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Homework: </a:t>
            </a:r>
            <a:r>
              <a:rPr lang="en-US" sz="34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N</a:t>
            </a:r>
            <a:r>
              <a:rPr lang="en-US" sz="34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one</a:t>
            </a:r>
            <a:endParaRPr dirty="0">
              <a:solidFill>
                <a:schemeClr val="bg1"/>
              </a:solidFill>
            </a:endParaRPr>
          </a:p>
          <a:p>
            <a:pPr marL="304747" marR="0" lvl="0" indent="-304747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3400"/>
              <a:buFont typeface="Noto Sans Symbols"/>
              <a:buChar char="▪"/>
            </a:pPr>
            <a:r>
              <a:rPr lang="en-US" sz="34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Schedule: </a:t>
            </a:r>
            <a:r>
              <a:rPr lang="en-US" dirty="0">
                <a:solidFill>
                  <a:schemeClr val="bg1"/>
                </a:solidFill>
                <a:sym typeface="Calibri"/>
              </a:rPr>
              <a:t>December 2018 </a:t>
            </a:r>
            <a:r>
              <a:rPr lang="en-US" sz="3400" dirty="0">
                <a:solidFill>
                  <a:schemeClr val="bg1"/>
                </a:solidFill>
                <a:latin typeface="Calibri"/>
                <a:sym typeface="Calibri"/>
              </a:rPr>
              <a:t>– </a:t>
            </a:r>
            <a:r>
              <a:rPr lang="en-US" dirty="0">
                <a:solidFill>
                  <a:schemeClr val="bg1"/>
                </a:solidFill>
                <a:sym typeface="Calibri"/>
              </a:rPr>
              <a:t>February </a:t>
            </a:r>
            <a:r>
              <a:rPr lang="en-US" sz="34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201</a:t>
            </a:r>
            <a:r>
              <a:rPr lang="en-US" dirty="0">
                <a:solidFill>
                  <a:schemeClr val="bg1"/>
                </a:solidFill>
                <a:sym typeface="Calibri"/>
              </a:rPr>
              <a:t>9</a:t>
            </a:r>
            <a:endParaRPr dirty="0">
              <a:solidFill>
                <a:schemeClr val="bg1"/>
              </a:solidFill>
            </a:endParaRPr>
          </a:p>
          <a:p>
            <a:pPr marL="304746" marR="0" lvl="0" indent="-304746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3400"/>
              <a:buFont typeface="Noto Sans Symbols"/>
              <a:buChar char="▪"/>
            </a:pPr>
            <a:r>
              <a:rPr lang="en-US" sz="34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Practical exam:</a:t>
            </a:r>
            <a:r>
              <a:rPr lang="en-US" dirty="0"/>
              <a:t> </a:t>
            </a:r>
            <a:r>
              <a:rPr lang="en-US" dirty="0">
                <a:solidFill>
                  <a:schemeClr val="bg1"/>
                </a:solidFill>
              </a:rPr>
              <a:t>10 February </a:t>
            </a:r>
            <a:r>
              <a:rPr lang="en-US" sz="34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201</a:t>
            </a:r>
            <a:r>
              <a:rPr lang="en-US" dirty="0">
                <a:solidFill>
                  <a:schemeClr val="bg1"/>
                </a:solidFill>
                <a:sym typeface="Calibri"/>
              </a:rPr>
              <a:t>9</a:t>
            </a:r>
            <a:endParaRPr sz="3400" b="0" i="0" u="none" strike="noStrike" cap="none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04747" marR="0" lvl="0" indent="-304747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3400"/>
              <a:buFont typeface="Noto Sans Symbols"/>
              <a:buChar char="▪"/>
            </a:pPr>
            <a:r>
              <a:rPr lang="en-US" dirty="0"/>
              <a:t>Practical exam II: </a:t>
            </a:r>
            <a:r>
              <a:rPr lang="en-US" dirty="0">
                <a:solidFill>
                  <a:schemeClr val="bg1"/>
                </a:solidFill>
              </a:rPr>
              <a:t>17 February 2019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62" name="Shape 16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 sz="4000" b="1" i="0" u="none" strike="noStrike" cap="none" dirty="0">
                <a:latin typeface="Calibri"/>
                <a:ea typeface="Calibri"/>
                <a:cs typeface="Calibri"/>
                <a:sym typeface="Calibri"/>
              </a:rPr>
              <a:t>Training Duration</a:t>
            </a:r>
            <a:endParaRPr dirty="0"/>
          </a:p>
        </p:txBody>
      </p:sp>
      <p:sp>
        <p:nvSpPr>
          <p:cNvPr id="160" name="Shape 160"/>
          <p:cNvSpPr txBox="1"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13</a:t>
            </a:fld>
            <a:endParaRPr sz="10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1218" y="1828800"/>
            <a:ext cx="3657607" cy="365760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 txBox="1"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304747" marR="0" lvl="0" indent="-304747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3400"/>
              <a:buFont typeface="Noto Sans Symbols"/>
              <a:buChar char="▪"/>
            </a:pPr>
            <a:r>
              <a:rPr lang="en-US" sz="34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Why the slides are in English?</a:t>
            </a:r>
            <a:endParaRPr dirty="0"/>
          </a:p>
          <a:p>
            <a:pPr marL="609493" marR="0" lvl="1" indent="-231605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2560"/>
              <a:buFont typeface="Noto Sans Symbols"/>
              <a:buChar char="▪"/>
            </a:pPr>
            <a:r>
              <a:rPr lang="en-US" sz="32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English is the native language</a:t>
            </a:r>
            <a:br>
              <a:rPr lang="en-US" sz="3200" b="0" i="0" u="none" strike="noStrike" cap="none" dirty="0">
                <a:latin typeface="Calibri"/>
                <a:ea typeface="Calibri"/>
                <a:cs typeface="Calibri"/>
                <a:sym typeface="Calibri"/>
              </a:rPr>
            </a:br>
            <a:r>
              <a:rPr lang="en-US" sz="32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of the IT people</a:t>
            </a:r>
            <a:endParaRPr dirty="0"/>
          </a:p>
          <a:p>
            <a:pPr marL="609493" marR="0" lvl="1" indent="-231605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2560"/>
              <a:buFont typeface="Noto Sans Symbols"/>
              <a:buChar char="▪"/>
            </a:pPr>
            <a:r>
              <a:rPr lang="en-US" sz="32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Specific terminology should be in English</a:t>
            </a:r>
            <a:endParaRPr dirty="0"/>
          </a:p>
          <a:p>
            <a:pPr marL="914240" marR="0" lvl="2" indent="-231606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2400"/>
              <a:buFont typeface="Noto Sans Symbols"/>
              <a:buChar char="▪"/>
            </a:pPr>
            <a:r>
              <a:rPr lang="en-US" sz="30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Translations are inaccurate and funny</a:t>
            </a:r>
            <a:endParaRPr dirty="0"/>
          </a:p>
          <a:p>
            <a:pPr marL="304747" marR="0" lvl="0" indent="-304747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SzPts val="3400"/>
              <a:buFont typeface="Noto Sans Symbols"/>
              <a:buChar char="▪"/>
            </a:pPr>
            <a:r>
              <a:rPr lang="en-US" sz="34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Just learn English!</a:t>
            </a:r>
            <a:endParaRPr dirty="0">
              <a:solidFill>
                <a:schemeClr val="bg1"/>
              </a:solidFill>
            </a:endParaRPr>
          </a:p>
          <a:p>
            <a:pPr marL="609493" marR="0" lvl="1" indent="-231605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SzPts val="2560"/>
              <a:buFont typeface="Noto Sans Symbols"/>
              <a:buChar char="▪"/>
            </a:pPr>
            <a:r>
              <a:rPr lang="en-US" sz="32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No excuses</a:t>
            </a:r>
            <a:endParaRPr sz="3200" b="0" i="0" u="none" strike="noStrike" cap="none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Shape 17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 sz="4000" b="1" i="0" u="none" strike="noStrike" cap="none" dirty="0">
                <a:latin typeface="Calibri"/>
                <a:ea typeface="Calibri"/>
                <a:cs typeface="Calibri"/>
                <a:sym typeface="Calibri"/>
              </a:rPr>
              <a:t>Why English?</a:t>
            </a:r>
            <a:endParaRPr dirty="0"/>
          </a:p>
        </p:txBody>
      </p:sp>
      <p:sp>
        <p:nvSpPr>
          <p:cNvPr id="168" name="Shape 168"/>
          <p:cNvSpPr txBox="1"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14</a:t>
            </a:fld>
            <a:endParaRPr sz="10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2212" y="0"/>
            <a:ext cx="4548398" cy="549684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4800" dirty="0">
                <a:ea typeface="Calibri"/>
                <a:cs typeface="Calibri"/>
                <a:sym typeface="Calibri"/>
              </a:rPr>
              <a:t>DevOps Fundamentals</a:t>
            </a:r>
            <a:endParaRPr lang="bg-B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dirty="0">
                <a:solidFill>
                  <a:schemeClr val="bg1"/>
                </a:solidFill>
                <a:sym typeface="Calibri"/>
              </a:rPr>
              <a:t>Exam and Evaluation Criteria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8012" y="990600"/>
            <a:ext cx="3429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403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Scoring for Windows System Administration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48392" y="3605922"/>
            <a:ext cx="3099678" cy="309967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5400000">
            <a:off x="7701925" y="3638735"/>
            <a:ext cx="1927539" cy="277046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005511" y="4845148"/>
            <a:ext cx="1985439" cy="793652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dirty="0">
                <a:solidFill>
                  <a:schemeClr val="bg2"/>
                </a:solidFill>
              </a:rPr>
              <a:t>EVALUATION</a:t>
            </a:r>
          </a:p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dirty="0">
                <a:solidFill>
                  <a:schemeClr val="bg2"/>
                </a:solidFill>
              </a:rPr>
              <a:t>CRITERIA</a:t>
            </a:r>
            <a:endParaRPr lang="bg-BG" sz="2400" b="1" dirty="0">
              <a:solidFill>
                <a:schemeClr val="bg2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8355530" y="4576034"/>
            <a:ext cx="1428596" cy="11389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dirty="0"/>
              <a:t>PRACTICE </a:t>
            </a:r>
          </a:p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dirty="0"/>
              <a:t>EXAM</a:t>
            </a:r>
          </a:p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dirty="0"/>
              <a:t>100 %</a:t>
            </a:r>
            <a:endParaRPr lang="bg-BG" sz="2800" b="1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71658" y="1219200"/>
            <a:ext cx="1937154" cy="2679817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5246479" y="1687533"/>
            <a:ext cx="1503501" cy="8342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dirty="0">
                <a:solidFill>
                  <a:schemeClr val="bg2">
                    <a:lumMod val="95000"/>
                  </a:schemeClr>
                </a:solidFill>
              </a:rPr>
              <a:t>TEST</a:t>
            </a:r>
            <a:endParaRPr lang="en-US" sz="1600" b="1" dirty="0">
              <a:solidFill>
                <a:schemeClr val="bg2">
                  <a:lumMod val="95000"/>
                </a:schemeClr>
              </a:solidFill>
            </a:endParaRPr>
          </a:p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dirty="0">
                <a:solidFill>
                  <a:schemeClr val="bg2">
                    <a:lumMod val="95000"/>
                  </a:schemeClr>
                </a:solidFill>
              </a:rPr>
              <a:t>0%</a:t>
            </a:r>
            <a:endParaRPr lang="bg-BG" sz="2800" b="1" dirty="0">
              <a:solidFill>
                <a:schemeClr val="bg2">
                  <a:lumMod val="95000"/>
                </a:schemeClr>
              </a:solidFill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5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6200000">
            <a:off x="2458881" y="3724845"/>
            <a:ext cx="1809807" cy="2715977"/>
          </a:xfrm>
          <a:prstGeom prst="rect">
            <a:avLst/>
          </a:prstGeom>
        </p:spPr>
      </p:pic>
      <p:sp>
        <p:nvSpPr>
          <p:cNvPr id="38" name="Rectangle 37"/>
          <p:cNvSpPr/>
          <p:nvPr/>
        </p:nvSpPr>
        <p:spPr>
          <a:xfrm>
            <a:off x="2185014" y="4767792"/>
            <a:ext cx="1623398" cy="8342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dirty="0">
                <a:solidFill>
                  <a:schemeClr val="bg2">
                    <a:lumMod val="95000"/>
                  </a:schemeClr>
                </a:solidFill>
              </a:rPr>
              <a:t>BONUS</a:t>
            </a:r>
          </a:p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dirty="0">
                <a:solidFill>
                  <a:schemeClr val="bg2">
                    <a:lumMod val="95000"/>
                  </a:schemeClr>
                </a:solidFill>
              </a:rPr>
              <a:t>0 %</a:t>
            </a:r>
            <a:endParaRPr lang="bg-BG" sz="2800" b="1" dirty="0">
              <a:solidFill>
                <a:schemeClr val="bg2">
                  <a:lumMod val="95000"/>
                </a:scheme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6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10596" y="2413135"/>
            <a:ext cx="1420428" cy="2082665"/>
          </a:xfrm>
          <a:prstGeom prst="rect">
            <a:avLst/>
          </a:prstGeom>
        </p:spPr>
      </p:pic>
      <p:sp>
        <p:nvSpPr>
          <p:cNvPr id="39" name="Rectangle 38"/>
          <p:cNvSpPr/>
          <p:nvPr/>
        </p:nvSpPr>
        <p:spPr>
          <a:xfrm>
            <a:off x="2589306" y="2819400"/>
            <a:ext cx="838691" cy="7017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dirty="0">
                <a:solidFill>
                  <a:schemeClr val="bg2">
                    <a:lumMod val="95000"/>
                  </a:schemeClr>
                </a:solidFill>
              </a:rPr>
              <a:t>TEAM</a:t>
            </a:r>
          </a:p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dirty="0">
                <a:solidFill>
                  <a:schemeClr val="bg2">
                    <a:lumMod val="95000"/>
                  </a:schemeClr>
                </a:solidFill>
              </a:rPr>
              <a:t>PLAY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7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8654522">
            <a:off x="933612" y="3086384"/>
            <a:ext cx="1454885" cy="2131042"/>
          </a:xfrm>
          <a:prstGeom prst="rect">
            <a:avLst/>
          </a:prstGeom>
        </p:spPr>
      </p:pic>
      <p:sp>
        <p:nvSpPr>
          <p:cNvPr id="41" name="Rectangle 40"/>
          <p:cNvSpPr/>
          <p:nvPr/>
        </p:nvSpPr>
        <p:spPr>
          <a:xfrm rot="18900000">
            <a:off x="810095" y="3843647"/>
            <a:ext cx="1133644" cy="2797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200" b="1" dirty="0">
                <a:solidFill>
                  <a:schemeClr val="bg2">
                    <a:lumMod val="95000"/>
                  </a:schemeClr>
                </a:solidFill>
              </a:rPr>
              <a:t>HOMEWORK</a:t>
            </a:r>
          </a:p>
        </p:txBody>
      </p:sp>
    </p:spTree>
    <p:extLst>
      <p:ext uri="{BB962C8B-B14F-4D97-AF65-F5344CB8AC3E}">
        <p14:creationId xmlns:p14="http://schemas.microsoft.com/office/powerpoint/2010/main" val="1824785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 txBox="1">
            <a:spLocks noGrp="1"/>
          </p:cNvSpPr>
          <p:nvPr>
            <p:ph type="body" sz="quarter" idx="10"/>
          </p:nvPr>
        </p:nvSpPr>
        <p:spPr>
          <a:xfrm>
            <a:off x="190413" y="1191467"/>
            <a:ext cx="11804822" cy="55300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304747" marR="0" lvl="0" indent="-304747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3400"/>
              <a:buFont typeface="Noto Sans Symbols"/>
              <a:buChar char="▪"/>
            </a:pPr>
            <a:r>
              <a:rPr lang="en-US" sz="32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There will be set of tasks</a:t>
            </a:r>
          </a:p>
          <a:p>
            <a:pPr marL="304747" lvl="0" indent="-304747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3400"/>
              <a:buFont typeface="Noto Sans Symbols"/>
              <a:buChar char="▪"/>
            </a:pPr>
            <a:r>
              <a:rPr lang="en-US" sz="3200" dirty="0"/>
              <a:t>Create the required infrastructure</a:t>
            </a:r>
          </a:p>
          <a:p>
            <a:pPr marL="304747" lvl="0" indent="-304747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3400"/>
              <a:buFont typeface="Noto Sans Symbols"/>
              <a:buChar char="▪"/>
            </a:pPr>
            <a:r>
              <a:rPr lang="en-US" sz="3200" dirty="0"/>
              <a:t>Deploy and configure the necessary tools and components</a:t>
            </a:r>
          </a:p>
          <a:p>
            <a:pPr marL="304747" lvl="0" indent="-304747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3400"/>
              <a:buFont typeface="Noto Sans Symbols"/>
              <a:buChar char="▪"/>
            </a:pPr>
            <a:r>
              <a:rPr lang="en-US" sz="3200" dirty="0"/>
              <a:t>Fulfill the requirements in the most automated way possible</a:t>
            </a:r>
          </a:p>
          <a:p>
            <a:pPr marL="304747" lvl="0" indent="-304747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3400"/>
              <a:buFont typeface="Noto Sans Symbols"/>
              <a:buChar char="▪"/>
            </a:pPr>
            <a:r>
              <a:rPr lang="en-US" sz="3200" dirty="0"/>
              <a:t>Prove the solution is working as per the requirements</a:t>
            </a:r>
          </a:p>
          <a:p>
            <a:pPr marL="304747" marR="0" lvl="0" indent="-304747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3400"/>
              <a:buFont typeface="Noto Sans Symbols"/>
              <a:buChar char="▪"/>
            </a:pPr>
            <a:endParaRPr sz="3200" dirty="0"/>
          </a:p>
        </p:txBody>
      </p:sp>
      <p:sp>
        <p:nvSpPr>
          <p:cNvPr id="198" name="Shape 19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 sz="4000" b="1" i="0" u="none" strike="noStrike" cap="none" dirty="0">
                <a:latin typeface="Calibri"/>
                <a:ea typeface="Calibri"/>
                <a:cs typeface="Calibri"/>
                <a:sym typeface="Calibri"/>
              </a:rPr>
              <a:t>Practice</a:t>
            </a:r>
            <a:endParaRPr dirty="0"/>
          </a:p>
        </p:txBody>
      </p:sp>
      <p:sp>
        <p:nvSpPr>
          <p:cNvPr id="199" name="Shape 199"/>
          <p:cNvSpPr txBox="1">
            <a:spLocks noGrp="1"/>
          </p:cNvSpPr>
          <p:nvPr>
            <p:ph type="sldNum" sz="quarter" idx="14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100" b="0" i="0" u="none" strike="noStrike" cap="none">
                <a:solidFill>
                  <a:srgbClr val="EBFFC2"/>
                </a:solidFill>
                <a:latin typeface="Corbel"/>
                <a:ea typeface="Corbel"/>
                <a:cs typeface="Corbel"/>
                <a:sym typeface="Corbel"/>
              </a:rPr>
              <a:t>17</a:t>
            </a:fld>
            <a:endParaRPr sz="1100" b="0" i="0" u="none" strike="noStrike" cap="none">
              <a:solidFill>
                <a:srgbClr val="EBFFC2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676248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0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 txBox="1">
            <a:spLocks noGrp="1"/>
          </p:cNvSpPr>
          <p:nvPr>
            <p:ph type="body" sz="quarter" idx="10"/>
          </p:nvPr>
        </p:nvSpPr>
        <p:spPr>
          <a:xfrm>
            <a:off x="196715" y="1143000"/>
            <a:ext cx="11804700" cy="5593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304746" marR="0" lvl="0" indent="-304746" algn="l" rtl="0" latinLnBrk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3400"/>
              <a:buFont typeface="Noto Sans Symbols"/>
              <a:buChar char="▪"/>
            </a:pPr>
            <a:r>
              <a:rPr lang="en-US" sz="4000" dirty="0"/>
              <a:t>Try to follow in class</a:t>
            </a:r>
          </a:p>
          <a:p>
            <a:pPr marL="304746" marR="0" lvl="0" indent="-304746" algn="l" rtl="0" latinLnBrk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3400"/>
              <a:buFont typeface="Noto Sans Symbols"/>
              <a:buChar char="▪"/>
            </a:pPr>
            <a:r>
              <a:rPr lang="en-US" sz="4000" dirty="0"/>
              <a:t>Repeat practice at home</a:t>
            </a:r>
          </a:p>
          <a:p>
            <a:pPr marL="304746" marR="0" lvl="0" indent="-304746" algn="l" rtl="0" latinLnBrk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3400"/>
              <a:buFont typeface="Noto Sans Symbols"/>
              <a:buChar char="▪"/>
            </a:pPr>
            <a:r>
              <a:rPr lang="en-US" sz="4000" dirty="0"/>
              <a:t>Extend the practice with additional tasks</a:t>
            </a:r>
          </a:p>
          <a:p>
            <a:pPr marL="304746" marR="0" lvl="0" indent="-304746" algn="l" rtl="0" latinLnBrk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3400"/>
              <a:buFont typeface="Noto Sans Symbols"/>
              <a:buChar char="▪"/>
            </a:pPr>
            <a:r>
              <a:rPr lang="en-US" sz="4000" dirty="0"/>
              <a:t>Ask for more </a:t>
            </a:r>
            <a:r>
              <a:rPr lang="en-US" sz="4000" dirty="0">
                <a:sym typeface="Wingdings" panose="05000000000000000000" pitchFamily="2" charset="2"/>
              </a:rPr>
              <a:t></a:t>
            </a:r>
            <a:endParaRPr lang="en-US" sz="4000" dirty="0"/>
          </a:p>
        </p:txBody>
      </p:sp>
      <p:sp>
        <p:nvSpPr>
          <p:cNvPr id="148" name="Shape 14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 dirty="0"/>
              <a:t>Practice is Important</a:t>
            </a:r>
            <a:endParaRPr dirty="0"/>
          </a:p>
        </p:txBody>
      </p:sp>
      <p:sp>
        <p:nvSpPr>
          <p:cNvPr id="146" name="Shape 146"/>
          <p:cNvSpPr txBox="1"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18</a:t>
            </a:fld>
            <a:endParaRPr sz="10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07273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7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A85A8F-AF32-4E73-B98B-9AC5200DE55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About Me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75186D9-0020-464C-99FB-A39A5D94068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Just a Few Words</a:t>
            </a:r>
          </a:p>
        </p:txBody>
      </p:sp>
      <p:pic>
        <p:nvPicPr>
          <p:cNvPr id="7" name="Picture 6" descr="A close up of a toy&#10;&#10;Description generated with high confidence">
            <a:extLst>
              <a:ext uri="{FF2B5EF4-FFF2-40B4-BE49-F238E27FC236}">
                <a16:creationId xmlns:a16="http://schemas.microsoft.com/office/drawing/2014/main" id="{B9DE2CF2-2A48-48F2-AF7F-1A97FDE8E74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3212" y="457200"/>
            <a:ext cx="4402000" cy="440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682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5561BD-1601-4293-BF90-60C955360F4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bg-BG" sz="3600" b="1" dirty="0"/>
          </a:p>
          <a:p>
            <a:pPr marL="0" indent="0" algn="ctr">
              <a:buNone/>
            </a:pPr>
            <a:r>
              <a:rPr lang="en-US" sz="6600" b="1" dirty="0">
                <a:solidFill>
                  <a:schemeClr val="tx2">
                    <a:lumMod val="75000"/>
                  </a:schemeClr>
                </a:solidFill>
                <a:hlinkClick r:id="rId2"/>
              </a:rPr>
              <a:t>sli.do</a:t>
            </a:r>
            <a:br>
              <a:rPr lang="en-US" sz="2000" b="1"/>
            </a:br>
            <a:r>
              <a:rPr lang="en-US" sz="11500" b="1"/>
              <a:t>#Dev-Fund</a:t>
            </a:r>
            <a:endParaRPr lang="bg-BG" sz="11500" b="1" dirty="0"/>
          </a:p>
          <a:p>
            <a:pPr marL="0" indent="0">
              <a:buNone/>
            </a:pPr>
            <a:endParaRPr lang="en-US" sz="36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 Have Questions?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8288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>
            <a:spLocks noGrp="1"/>
          </p:cNvSpPr>
          <p:nvPr>
            <p:ph type="body" sz="quarter" idx="10"/>
          </p:nvPr>
        </p:nvSpPr>
        <p:spPr>
          <a:xfrm>
            <a:off x="190413" y="1191467"/>
            <a:ext cx="11804700" cy="552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457200" indent="-45720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dirty="0"/>
              <a:t>About me</a:t>
            </a:r>
          </a:p>
          <a:p>
            <a:pPr marL="1066419" lvl="1" indent="-45720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dirty="0"/>
              <a:t>Dimitar Zahariev</a:t>
            </a:r>
          </a:p>
          <a:p>
            <a:pPr marL="1066419" lvl="1" indent="-45720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dirty="0"/>
              <a:t>During office hours – BI/DI Consultant</a:t>
            </a:r>
          </a:p>
          <a:p>
            <a:pPr marL="1066419" lvl="1" indent="-45720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dirty="0" err="1"/>
              <a:t>openSUSE</a:t>
            </a:r>
            <a:r>
              <a:rPr lang="en-US" dirty="0"/>
              <a:t> Advocate and Virtualization Enthusiast</a:t>
            </a:r>
          </a:p>
          <a:p>
            <a:pPr marL="457200" indent="-45720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dirty="0"/>
              <a:t>Communication channels</a:t>
            </a:r>
          </a:p>
          <a:p>
            <a:pPr marL="1066419" lvl="1" indent="-45720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dirty="0" err="1"/>
              <a:t>SoftUni</a:t>
            </a:r>
            <a:r>
              <a:rPr lang="en-US" dirty="0"/>
              <a:t> Forum</a:t>
            </a:r>
          </a:p>
          <a:p>
            <a:pPr marL="1066419" lvl="1" indent="-45720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dirty="0"/>
              <a:t>e-mail: </a:t>
            </a:r>
            <a:r>
              <a:rPr lang="en-US" dirty="0">
                <a:hlinkClick r:id="rId3"/>
              </a:rPr>
              <a:t>dimitar@zahariev.pro</a:t>
            </a:r>
            <a:endParaRPr lang="en-US" dirty="0"/>
          </a:p>
          <a:p>
            <a:pPr marL="1066419" lvl="1" indent="-45720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dirty="0"/>
              <a:t>Skype: </a:t>
            </a:r>
            <a:r>
              <a:rPr lang="en-US" sz="3200" b="1" dirty="0" err="1">
                <a:solidFill>
                  <a:schemeClr val="bg1"/>
                </a:solidFill>
              </a:rPr>
              <a:t>zahariev.dimitar</a:t>
            </a:r>
            <a:endParaRPr lang="en-US" sz="3000" b="1" dirty="0">
              <a:solidFill>
                <a:schemeClr val="bg1"/>
              </a:solidFill>
            </a:endParaRPr>
          </a:p>
        </p:txBody>
      </p:sp>
      <p:sp>
        <p:nvSpPr>
          <p:cNvPr id="83" name="Shape 8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/>
              <a:t>The Trainer</a:t>
            </a:r>
            <a:endParaRPr/>
          </a:p>
        </p:txBody>
      </p:sp>
      <p:sp>
        <p:nvSpPr>
          <p:cNvPr id="84" name="Shape 84"/>
          <p:cNvSpPr txBox="1">
            <a:spLocks noGrp="1"/>
          </p:cNvSpPr>
          <p:nvPr>
            <p:ph type="sldNum" sz="quarter" idx="14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100" b="0" i="0" u="none" strike="noStrike" cap="none">
                <a:solidFill>
                  <a:srgbClr val="EBFFC2"/>
                </a:solidFill>
                <a:latin typeface="Corbel"/>
                <a:ea typeface="Corbel"/>
                <a:cs typeface="Corbel"/>
                <a:sym typeface="Corbel"/>
              </a:rPr>
              <a:t>20</a:t>
            </a:fld>
            <a:endParaRPr sz="1100" b="0" i="0" u="none" strike="noStrike" cap="none">
              <a:solidFill>
                <a:srgbClr val="EBFFC2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4163372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type="body" sz="quarter" idx="10"/>
          </p:nvPr>
        </p:nvSpPr>
        <p:spPr/>
        <p:txBody>
          <a:bodyPr anchor="ctr">
            <a:no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4400" dirty="0"/>
              <a:t>We are ready to </a:t>
            </a:r>
            <a:r>
              <a:rPr lang="en-US" sz="4400" b="1" dirty="0"/>
              <a:t>move</a:t>
            </a:r>
            <a:r>
              <a:rPr lang="en-US" sz="4400" dirty="0"/>
              <a:t> </a:t>
            </a:r>
            <a:r>
              <a:rPr lang="en-US" sz="4400" b="1" dirty="0">
                <a:solidFill>
                  <a:schemeClr val="bg1"/>
                </a:solidFill>
              </a:rPr>
              <a:t>forward</a:t>
            </a:r>
            <a:r>
              <a:rPr lang="en-US" sz="4400" dirty="0"/>
              <a:t>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8A2CE21-22BF-4B8B-AF3B-7D1584E292F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9447212" y="1399662"/>
            <a:ext cx="2253081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190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1547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Diamond Partners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902300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Diamond Partners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05860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  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3"/>
              </a:rPr>
              <a:t>softuni.bg</a:t>
            </a:r>
            <a:r>
              <a:rPr lang="en-US" sz="2900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Software University Foundation</a:t>
            </a:r>
            <a:endParaRPr lang="bg-BG" sz="3200" dirty="0"/>
          </a:p>
          <a:p>
            <a:pPr lvl="1">
              <a:lnSpc>
                <a:spcPct val="100000"/>
              </a:lnSpc>
            </a:pPr>
            <a:r>
              <a:rPr lang="en-US" sz="3000" noProof="1">
                <a:hlinkClick r:id="rId4"/>
              </a:rPr>
              <a:t>http://softuni.foundation/</a:t>
            </a:r>
            <a:endParaRPr lang="en-US" sz="30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@ Facebook</a:t>
            </a:r>
          </a:p>
          <a:p>
            <a:pPr marL="990575" lvl="1" indent="-380990" defTabSz="1219170">
              <a:lnSpc>
                <a:spcPct val="100000"/>
              </a:lnSpc>
              <a:tabLst>
                <a:tab pos="282575" algn="l"/>
              </a:tabLst>
              <a:defRPr/>
            </a:pPr>
            <a:r>
              <a:rPr lang="en-US" sz="2900" noProof="1">
                <a:solidFill>
                  <a:srgbClr val="234465"/>
                </a:solidFill>
                <a:hlinkClick r:id="rId5"/>
              </a:rPr>
              <a:t>facebook.com/SoftwareUniversity</a:t>
            </a:r>
            <a:endParaRPr lang="en-US" sz="2900" noProof="1">
              <a:solidFill>
                <a:srgbClr val="234465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3200" dirty="0"/>
              <a:t>Software University Forums</a:t>
            </a:r>
          </a:p>
          <a:p>
            <a:pPr marL="990575" lvl="1" indent="-380990" defTabSz="1219170">
              <a:lnSpc>
                <a:spcPct val="100000"/>
              </a:lnSpc>
              <a:tabLst>
                <a:tab pos="282575" algn="l"/>
              </a:tabLst>
              <a:defRPr/>
            </a:pPr>
            <a:r>
              <a:rPr lang="en-US" sz="2800" dirty="0">
                <a:hlinkClick r:id="rId6"/>
              </a:rPr>
              <a:t>forum.softuni.bg</a:t>
            </a:r>
            <a:endParaRPr lang="en-US" sz="2800" noProof="1"/>
          </a:p>
          <a:p>
            <a:pPr>
              <a:lnSpc>
                <a:spcPct val="100000"/>
              </a:lnSpc>
            </a:pPr>
            <a:endParaRPr lang="en-US" noProof="1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  <p:pic>
        <p:nvPicPr>
          <p:cNvPr id="10" name="Picture 9">
            <a:hlinkClick r:id="rId4" tooltip="Software University Foundation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7505" y="3265920"/>
            <a:ext cx="1466714" cy="36592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F8B5863-FC71-441D-893C-E681B70BF35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4038" y="2707944"/>
            <a:ext cx="2122583" cy="529549"/>
          </a:xfrm>
          <a:prstGeom prst="rect">
            <a:avLst/>
          </a:prstGeom>
        </p:spPr>
      </p:pic>
      <p:pic>
        <p:nvPicPr>
          <p:cNvPr id="18" name="Picture 17">
            <a:hlinkClick r:id="rId3"/>
            <a:extLst>
              <a:ext uri="{FF2B5EF4-FFF2-40B4-BE49-F238E27FC236}">
                <a16:creationId xmlns:a16="http://schemas.microsoft.com/office/drawing/2014/main" id="{5AC70220-7037-4082-BB2D-BF1E99F91E0D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2717" y="2312862"/>
            <a:ext cx="3050717" cy="4063065"/>
          </a:xfrm>
          <a:prstGeom prst="rect">
            <a:avLst/>
          </a:prstGeom>
        </p:spPr>
      </p:pic>
      <p:pic>
        <p:nvPicPr>
          <p:cNvPr id="11" name="Picture 4">
            <a:hlinkClick r:id="rId10" tooltip="Software University @ Facebook"/>
            <a:extLst>
              <a:ext uri="{FF2B5EF4-FFF2-40B4-BE49-F238E27FC236}">
                <a16:creationId xmlns:a16="http://schemas.microsoft.com/office/drawing/2014/main" id="{7DE74804-3B64-4B79-BDD0-3E400F9EC1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256105" y="3608627"/>
            <a:ext cx="1118449" cy="1118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hlinkClick r:id="rId6" tooltip="Software University Discussion Forum"/>
            <a:extLst>
              <a:ext uri="{FF2B5EF4-FFF2-40B4-BE49-F238E27FC236}">
                <a16:creationId xmlns:a16="http://schemas.microsoft.com/office/drawing/2014/main" id="{E65F0011-8B8E-4A02-A422-9662ADE13CB5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2593" y="5017462"/>
            <a:ext cx="1041962" cy="1042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455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 txBox="1">
            <a:spLocks noGrp="1"/>
          </p:cNvSpPr>
          <p:nvPr>
            <p:ph type="body" sz="quarter" idx="10"/>
          </p:nvPr>
        </p:nvSpPr>
        <p:spPr>
          <a:xfrm>
            <a:off x="190413" y="1151121"/>
            <a:ext cx="11804822" cy="1796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304747" marR="0" lvl="0" indent="-304747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3400"/>
              <a:buFont typeface="Noto Sans Symbols"/>
              <a:buChar char="▪"/>
            </a:pPr>
            <a:r>
              <a:rPr lang="en-US" sz="34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This course (slides, examples, demos, videos, homework, etc.)</a:t>
            </a:r>
            <a:br>
              <a:rPr lang="en-US" sz="3400" b="0" i="0" u="none" strike="noStrike" cap="none" dirty="0">
                <a:latin typeface="Calibri"/>
                <a:ea typeface="Calibri"/>
                <a:cs typeface="Calibri"/>
                <a:sym typeface="Calibri"/>
              </a:rPr>
            </a:br>
            <a:r>
              <a:rPr lang="en-US" sz="34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is licensed under the "</a:t>
            </a:r>
            <a:r>
              <a:rPr lang="en-US" sz="3400" b="0" i="0" u="sng" strike="noStrike" cap="none" dirty="0">
                <a:latin typeface="Calibri"/>
                <a:ea typeface="Calibri"/>
                <a:cs typeface="Calibri"/>
                <a:sym typeface="Calibri"/>
                <a:hlinkClick r:id="rId3"/>
              </a:rPr>
              <a:t>Creative Commons Attribution-</a:t>
            </a:r>
            <a:r>
              <a:rPr lang="en-US" sz="3400" b="0" i="0" u="sng" strike="noStrike" cap="none" dirty="0" err="1">
                <a:latin typeface="Calibri"/>
                <a:ea typeface="Calibri"/>
                <a:cs typeface="Calibri"/>
                <a:sym typeface="Calibri"/>
                <a:hlinkClick r:id="rId3"/>
              </a:rPr>
              <a:t>NonCommercial</a:t>
            </a:r>
            <a:r>
              <a:rPr lang="en-US" sz="3400" b="0" i="0" u="sng" strike="noStrike" cap="none" dirty="0">
                <a:latin typeface="Calibri"/>
                <a:ea typeface="Calibri"/>
                <a:cs typeface="Calibri"/>
                <a:sym typeface="Calibri"/>
                <a:hlinkClick r:id="rId3"/>
              </a:rPr>
              <a:t>-</a:t>
            </a:r>
            <a:r>
              <a:rPr lang="en-US" sz="3400" b="0" i="0" u="sng" strike="noStrike" cap="none" dirty="0" err="1">
                <a:latin typeface="Calibri"/>
                <a:ea typeface="Calibri"/>
                <a:cs typeface="Calibri"/>
                <a:sym typeface="Calibri"/>
                <a:hlinkClick r:id="rId3"/>
              </a:rPr>
              <a:t>ShareAlike</a:t>
            </a:r>
            <a:r>
              <a:rPr lang="en-US" sz="3400" b="0" i="0" u="sng" strike="noStrike" cap="none" dirty="0">
                <a:latin typeface="Calibri"/>
                <a:ea typeface="Calibri"/>
                <a:cs typeface="Calibri"/>
                <a:sym typeface="Calibri"/>
                <a:hlinkClick r:id="rId3"/>
              </a:rPr>
              <a:t> 4.0 International</a:t>
            </a:r>
            <a:r>
              <a:rPr lang="en-US" sz="34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" license</a:t>
            </a:r>
            <a:endParaRPr sz="2000" b="0" i="0" u="none" strike="noStrike" cap="none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Shape 23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 sz="4000" b="1" i="0" u="none" strike="noStrike" cap="none" dirty="0">
                <a:latin typeface="Calibri"/>
                <a:ea typeface="Calibri"/>
                <a:cs typeface="Calibri"/>
                <a:sym typeface="Calibri"/>
              </a:rPr>
              <a:t>License</a:t>
            </a:r>
            <a:endParaRPr dirty="0"/>
          </a:p>
        </p:txBody>
      </p:sp>
      <p:sp>
        <p:nvSpPr>
          <p:cNvPr id="234" name="Shape 234"/>
          <p:cNvSpPr txBox="1"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26</a:t>
            </a:fld>
            <a:endParaRPr sz="1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5" name="Shape 235" title="CC-BY-NC-SA License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 w="9525" cap="flat" cmpd="sng">
            <a:solidFill>
              <a:srgbClr val="7B4A3A"/>
            </a:solidFill>
            <a:prstDash val="solid"/>
            <a:round/>
            <a:headEnd type="none" w="med" len="med"/>
            <a:tailEnd type="none" w="med" len="med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body" sz="quarter" idx="10"/>
          </p:nvPr>
        </p:nvSpPr>
        <p:spPr>
          <a:xfrm>
            <a:off x="190413" y="1191467"/>
            <a:ext cx="11804822" cy="55300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446088" indent="-446088">
              <a:lnSpc>
                <a:spcPct val="117647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3400"/>
              <a:buFont typeface="Noto Sans Symbols"/>
              <a:buAutoNum type="arabicPeriod"/>
            </a:pPr>
            <a:r>
              <a:rPr lang="en-US" sz="3400" dirty="0">
                <a:latin typeface="Calibri"/>
                <a:ea typeface="Calibri"/>
                <a:cs typeface="Calibri"/>
                <a:sym typeface="Calibri"/>
              </a:rPr>
              <a:t>Course objectives, scope, and schedule</a:t>
            </a:r>
          </a:p>
          <a:p>
            <a:pPr marL="446088" indent="-446088">
              <a:lnSpc>
                <a:spcPct val="117647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3400"/>
              <a:buFont typeface="Noto Sans Symbols"/>
              <a:buAutoNum type="arabicPeriod"/>
            </a:pPr>
            <a:r>
              <a:rPr lang="en-US" sz="3400" dirty="0">
                <a:ea typeface="Calibri"/>
                <a:cs typeface="Calibri"/>
                <a:sym typeface="Calibri"/>
              </a:rPr>
              <a:t>Infrastructure</a:t>
            </a:r>
            <a:endParaRPr sz="3400" dirty="0">
              <a:latin typeface="Calibri"/>
              <a:ea typeface="Calibri"/>
              <a:cs typeface="Calibri"/>
              <a:sym typeface="Calibri"/>
            </a:endParaRPr>
          </a:p>
          <a:p>
            <a:pPr marL="446088" indent="-446088">
              <a:lnSpc>
                <a:spcPct val="117647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3400"/>
              <a:buFont typeface="Noto Sans Symbols"/>
              <a:buAutoNum type="arabicPeriod"/>
            </a:pPr>
            <a:r>
              <a:rPr lang="en-US" sz="3400" dirty="0">
                <a:latin typeface="Calibri"/>
                <a:ea typeface="Calibri"/>
                <a:cs typeface="Calibri"/>
                <a:sym typeface="Calibri"/>
              </a:rPr>
              <a:t>Exercises and labs</a:t>
            </a:r>
            <a:endParaRPr sz="3400" dirty="0">
              <a:latin typeface="Calibri"/>
              <a:ea typeface="Calibri"/>
              <a:cs typeface="Calibri"/>
            </a:endParaRPr>
          </a:p>
          <a:p>
            <a:pPr marL="446088" indent="-446088">
              <a:lnSpc>
                <a:spcPct val="117647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3400"/>
              <a:buFont typeface="Noto Sans Symbols"/>
              <a:buAutoNum type="arabicPeriod"/>
            </a:pPr>
            <a:r>
              <a:rPr lang="en-US" sz="3400" dirty="0">
                <a:latin typeface="Calibri"/>
                <a:ea typeface="Calibri"/>
                <a:cs typeface="Calibri"/>
                <a:sym typeface="Calibri"/>
              </a:rPr>
              <a:t>Examination</a:t>
            </a:r>
          </a:p>
        </p:txBody>
      </p:sp>
      <p:sp>
        <p:nvSpPr>
          <p:cNvPr id="93" name="Shape 9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 sz="4000" b="1" i="0" u="none" strike="noStrike" cap="none" dirty="0">
                <a:latin typeface="Calibri"/>
                <a:ea typeface="Calibri"/>
                <a:cs typeface="Calibri"/>
                <a:sym typeface="Calibri"/>
              </a:rPr>
              <a:t>Table of Contents</a:t>
            </a:r>
            <a:endParaRPr sz="4000" b="1" i="0" u="none" strike="noStrike" cap="none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Shape 95"/>
          <p:cNvSpPr txBox="1"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sz="10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6" name="Shape 96" descr="A drawing of a cartoon character  Description generated with high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8423072" y="1371600"/>
            <a:ext cx="3572162" cy="43851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4800" dirty="0">
                <a:ea typeface="Calibri"/>
                <a:cs typeface="Calibri"/>
                <a:sym typeface="Calibri"/>
              </a:rPr>
              <a:t>Course Scope and Objectives</a:t>
            </a:r>
            <a:endParaRPr lang="bg-B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bg-BG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0240" y="457200"/>
            <a:ext cx="6989043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525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304747" lvl="0" indent="-304747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3600"/>
              <a:buFont typeface="Noto Sans Symbols"/>
              <a:buChar char="▪"/>
            </a:pPr>
            <a:r>
              <a:rPr lang="en-US" dirty="0">
                <a:sym typeface="Calibri"/>
              </a:rPr>
              <a:t>Use bash and Python for automation</a:t>
            </a:r>
          </a:p>
          <a:p>
            <a:pPr marL="304747" lvl="0" indent="-304747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3600"/>
              <a:buFont typeface="Noto Sans Symbols"/>
              <a:buChar char="▪"/>
            </a:pPr>
            <a:r>
              <a:rPr lang="en-US" dirty="0"/>
              <a:t>Working with Terraform, Packer, and Vault</a:t>
            </a:r>
          </a:p>
          <a:p>
            <a:pPr marL="304747" lvl="0" indent="-304747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3600"/>
              <a:buFont typeface="Noto Sans Symbols"/>
              <a:buChar char="▪"/>
            </a:pPr>
            <a:r>
              <a:rPr lang="en-US" dirty="0"/>
              <a:t>Working with Kubernetes</a:t>
            </a:r>
          </a:p>
          <a:p>
            <a:pPr marL="304747" lvl="0" indent="-304747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3600"/>
              <a:buFont typeface="Noto Sans Symbols"/>
              <a:buChar char="▪"/>
            </a:pPr>
            <a:r>
              <a:rPr lang="en-US" dirty="0"/>
              <a:t>Working with git</a:t>
            </a:r>
          </a:p>
          <a:p>
            <a:pPr marL="304747" lvl="0" indent="-304747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3600"/>
              <a:buFont typeface="Noto Sans Symbols"/>
              <a:buChar char="▪"/>
            </a:pPr>
            <a:r>
              <a:rPr lang="en-US" dirty="0"/>
              <a:t>Working with NoSQL databases</a:t>
            </a:r>
          </a:p>
          <a:p>
            <a:pPr marL="304747" lvl="0" indent="-304747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3600"/>
              <a:buFont typeface="Noto Sans Symbols"/>
              <a:buChar char="▪"/>
            </a:pPr>
            <a:r>
              <a:rPr lang="en-US"/>
              <a:t>Working with ELK Stack</a:t>
            </a:r>
            <a:endParaRPr lang="bg-BG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Calibri"/>
                <a:cs typeface="Calibri"/>
                <a:sym typeface="Calibri"/>
              </a:rPr>
              <a:t>Course Objectives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4747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b="1" dirty="0"/>
              <a:t>Week #1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Infrastructure as Code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Getting to Know Terraform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Applying Additional Techniques</a:t>
            </a:r>
          </a:p>
          <a:p>
            <a:pPr>
              <a:lnSpc>
                <a:spcPct val="100000"/>
              </a:lnSpc>
            </a:pPr>
            <a:r>
              <a:rPr lang="en-US" b="1" dirty="0"/>
              <a:t>Week #2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Container Orchestration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Getting to Know Kubernetes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Working with Kubernetes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Calibri"/>
                <a:cs typeface="Calibri"/>
                <a:sym typeface="Calibri"/>
              </a:rPr>
              <a:t>Course Scope and Schedule (1)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238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b="1" dirty="0"/>
              <a:t>Week #3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Kubernetes in Detail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Advanced Scenarios</a:t>
            </a:r>
          </a:p>
          <a:p>
            <a:pPr lvl="1"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b="1" dirty="0"/>
              <a:t>Week #4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Scripting Languages in Automation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BASH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Python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Calibri"/>
                <a:cs typeface="Calibri"/>
                <a:sym typeface="Calibri"/>
              </a:rPr>
              <a:t>Course Scope and Schedule (2)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5441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b="1" dirty="0"/>
              <a:t>Week #5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Git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Packer and Vault</a:t>
            </a:r>
          </a:p>
          <a:p>
            <a:pPr lvl="1"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b="1" dirty="0"/>
              <a:t>Week #6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NoSQL Databases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Installation and Configuration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Calibri"/>
                <a:cs typeface="Calibri"/>
                <a:sym typeface="Calibri"/>
              </a:rPr>
              <a:t>Course Scope and Schedule (3)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7603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b="1" dirty="0"/>
              <a:t>Week #7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Extract and Analyze System Information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ELK Stack</a:t>
            </a:r>
          </a:p>
          <a:p>
            <a:pPr lvl="1"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b="1" dirty="0"/>
              <a:t>Week #8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Exam Preparation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Calibri"/>
                <a:cs typeface="Calibri"/>
                <a:sym typeface="Calibri"/>
              </a:rPr>
              <a:t>Course Scope and Schedule (4)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916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SoftUni3_1">
  <a:themeElements>
    <a:clrScheme name="Custom 2">
      <a:dk1>
        <a:srgbClr val="234465"/>
      </a:dk1>
      <a:lt1>
        <a:srgbClr val="FFA000"/>
      </a:lt1>
      <a:dk2>
        <a:srgbClr val="234465"/>
      </a:dk2>
      <a:lt2>
        <a:srgbClr val="FFFFFF"/>
      </a:lt2>
      <a:accent1>
        <a:srgbClr val="F7C86D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F2AC44"/>
      </a:hlink>
      <a:folHlink>
        <a:srgbClr val="F6C781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3_1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Tech_16x9">
      <a:dk1>
        <a:srgbClr val="000000"/>
      </a:dk1>
      <a:lt1>
        <a:srgbClr val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3230</TotalTime>
  <Words>667</Words>
  <Application>Microsoft Office PowerPoint</Application>
  <PresentationFormat>Custom</PresentationFormat>
  <Paragraphs>173</Paragraphs>
  <Slides>26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4" baseType="lpstr">
      <vt:lpstr>Corbel</vt:lpstr>
      <vt:lpstr>Consolas</vt:lpstr>
      <vt:lpstr>Wingdings 2</vt:lpstr>
      <vt:lpstr>Arial</vt:lpstr>
      <vt:lpstr>Noto Sans Symbols</vt:lpstr>
      <vt:lpstr>Calibri</vt:lpstr>
      <vt:lpstr>Wingdings</vt:lpstr>
      <vt:lpstr>1_SoftUni3_1</vt:lpstr>
      <vt:lpstr>DevOps Fundamentals Course Introduction</vt:lpstr>
      <vt:lpstr>You Have Questions?</vt:lpstr>
      <vt:lpstr>Table of Contents</vt:lpstr>
      <vt:lpstr>PowerPoint Presentation</vt:lpstr>
      <vt:lpstr>Course Objectives</vt:lpstr>
      <vt:lpstr>Course Scope and Schedule (1)</vt:lpstr>
      <vt:lpstr>Course Scope and Schedule (2)</vt:lpstr>
      <vt:lpstr>Course Scope and Schedule (3)</vt:lpstr>
      <vt:lpstr>Course Scope and Schedule (4)</vt:lpstr>
      <vt:lpstr>PowerPoint Presentation</vt:lpstr>
      <vt:lpstr>Required Resources</vt:lpstr>
      <vt:lpstr>PowerPoint Presentation</vt:lpstr>
      <vt:lpstr>Training Duration</vt:lpstr>
      <vt:lpstr>Why English?</vt:lpstr>
      <vt:lpstr>PowerPoint Presentation</vt:lpstr>
      <vt:lpstr>Scoring for Windows System Administration</vt:lpstr>
      <vt:lpstr>Practice</vt:lpstr>
      <vt:lpstr>Practice is Important</vt:lpstr>
      <vt:lpstr>PowerPoint Presentation</vt:lpstr>
      <vt:lpstr>The Trainer</vt:lpstr>
      <vt:lpstr>Summary</vt:lpstr>
      <vt:lpstr>PowerPoint Presentation</vt:lpstr>
      <vt:lpstr>Diamond Partners</vt:lpstr>
      <vt:lpstr>Diamond Partners</vt:lpstr>
      <vt:lpstr>Trainings @ Software University (SoftUni)</vt:lpstr>
      <vt:lpstr>License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QA Fundamentals – Course Introduction</dc:title>
  <cp:lastModifiedBy>Dimitar</cp:lastModifiedBy>
  <cp:revision>86</cp:revision>
  <dcterms:modified xsi:type="dcterms:W3CDTF">2018-12-07T14:46:00Z</dcterms:modified>
</cp:coreProperties>
</file>